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9" r:id="rId3"/>
  </p:sldIdLst>
  <p:sldSz cx="7561263" cy="10693400"/>
  <p:notesSz cx="9926638" cy="6797675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90"/>
    <a:srgbClr val="FBFBBB"/>
    <a:srgbClr val="FBFBCD"/>
    <a:srgbClr val="F2F6EA"/>
    <a:srgbClr val="EFF4E4"/>
    <a:srgbClr val="0000FF"/>
    <a:srgbClr val="FF33CC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837" autoAdjust="0"/>
  </p:normalViewPr>
  <p:slideViewPr>
    <p:cSldViewPr showGuides="1">
      <p:cViewPr>
        <p:scale>
          <a:sx n="100" d="100"/>
          <a:sy n="100" d="100"/>
        </p:scale>
        <p:origin x="-1896" y="1074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686" cy="339939"/>
          </a:xfrm>
          <a:prstGeom prst="rect">
            <a:avLst/>
          </a:prstGeom>
        </p:spPr>
        <p:txBody>
          <a:bodyPr vert="horz" lIns="92134" tIns="46066" rIns="92134" bIns="46066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615" y="0"/>
            <a:ext cx="4300686" cy="339939"/>
          </a:xfrm>
          <a:prstGeom prst="rect">
            <a:avLst/>
          </a:prstGeom>
        </p:spPr>
        <p:txBody>
          <a:bodyPr vert="horz" lIns="92134" tIns="46066" rIns="92134" bIns="46066" rtlCol="0"/>
          <a:lstStyle>
            <a:lvl1pPr algn="r">
              <a:defRPr sz="1200"/>
            </a:lvl1pPr>
          </a:lstStyle>
          <a:p>
            <a:fld id="{4E4B18E5-B2CA-4CA3-AA3A-73D6426BC334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44"/>
            <a:ext cx="4300686" cy="339938"/>
          </a:xfrm>
          <a:prstGeom prst="rect">
            <a:avLst/>
          </a:prstGeom>
        </p:spPr>
        <p:txBody>
          <a:bodyPr vert="horz" lIns="92134" tIns="46066" rIns="92134" bIns="46066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615" y="6456644"/>
            <a:ext cx="4300686" cy="339938"/>
          </a:xfrm>
          <a:prstGeom prst="rect">
            <a:avLst/>
          </a:prstGeom>
        </p:spPr>
        <p:txBody>
          <a:bodyPr vert="horz" lIns="92134" tIns="46066" rIns="92134" bIns="46066" rtlCol="0" anchor="b"/>
          <a:lstStyle>
            <a:lvl1pPr algn="r">
              <a:defRPr sz="1200"/>
            </a:lvl1pPr>
          </a:lstStyle>
          <a:p>
            <a:fld id="{7C2FB948-7432-4F3C-AAA2-8C18A9F6E97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75556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5"/>
          </a:xfrm>
          <a:prstGeom prst="rect">
            <a:avLst/>
          </a:prstGeom>
        </p:spPr>
        <p:txBody>
          <a:bodyPr vert="horz" lIns="92134" tIns="46066" rIns="92134" bIns="46066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5"/>
          </a:xfrm>
          <a:prstGeom prst="rect">
            <a:avLst/>
          </a:prstGeom>
        </p:spPr>
        <p:txBody>
          <a:bodyPr vert="horz" lIns="92134" tIns="46066" rIns="92134" bIns="46066" rtlCol="0"/>
          <a:lstStyle>
            <a:lvl1pPr algn="r">
              <a:defRPr sz="1200"/>
            </a:lvl1pPr>
          </a:lstStyle>
          <a:p>
            <a:fld id="{87CC8751-0791-418D-9A0C-9114F2CD5E3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511175"/>
            <a:ext cx="1798638" cy="254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4" tIns="46066" rIns="92134" bIns="46066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2134" tIns="46066" rIns="92134" bIns="4606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39885"/>
          </a:xfrm>
          <a:prstGeom prst="rect">
            <a:avLst/>
          </a:prstGeom>
        </p:spPr>
        <p:txBody>
          <a:bodyPr vert="horz" lIns="92134" tIns="46066" rIns="92134" bIns="46066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5"/>
          </a:xfrm>
          <a:prstGeom prst="rect">
            <a:avLst/>
          </a:prstGeom>
        </p:spPr>
        <p:txBody>
          <a:bodyPr vert="horz" lIns="92134" tIns="46066" rIns="92134" bIns="46066" rtlCol="0" anchor="b"/>
          <a:lstStyle>
            <a:lvl1pPr algn="r">
              <a:defRPr sz="1200"/>
            </a:lvl1pPr>
          </a:lstStyle>
          <a:p>
            <a:fld id="{34768C5C-837A-4478-A2E9-70C74710DD2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78136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fontAlgn="base" latinLnBrk="1"/>
            <a:endParaRPr lang="ko-KR" altLang="en-US" dirty="0" smtClean="0"/>
          </a:p>
          <a:p>
            <a:pPr fontAlgn="base" latinLnBrk="0"/>
            <a:r>
              <a:rPr lang="ko-KR" altLang="en-US" b="1" dirty="0" smtClean="0"/>
              <a:t>「정부 </a:t>
            </a:r>
            <a:r>
              <a:rPr lang="en-US" altLang="ko-KR" b="1" dirty="0" smtClean="0"/>
              <a:t>3.0 </a:t>
            </a:r>
            <a:r>
              <a:rPr lang="ko-KR" altLang="en-US" b="1" dirty="0" smtClean="0"/>
              <a:t>행복 출산」</a:t>
            </a:r>
            <a:r>
              <a:rPr lang="ko-KR" altLang="en-US" b="1" dirty="0" err="1" smtClean="0"/>
              <a:t>원스톱</a:t>
            </a:r>
            <a:r>
              <a:rPr lang="ko-KR" altLang="en-US" b="1" dirty="0" smtClean="0"/>
              <a:t> 서비스란</a:t>
            </a:r>
            <a:r>
              <a:rPr lang="en-US" altLang="ko-KR" b="1" dirty="0" smtClean="0"/>
              <a:t>?</a:t>
            </a:r>
            <a:endParaRPr lang="ko-KR" altLang="en-US" dirty="0" smtClean="0"/>
          </a:p>
          <a:p>
            <a:pPr fontAlgn="base" latinLnBrk="0"/>
            <a:r>
              <a:rPr lang="ko-KR" altLang="en-US" b="1" dirty="0" smtClean="0"/>
              <a:t>구 분</a:t>
            </a:r>
            <a:endParaRPr lang="ko-KR" altLang="en-US" dirty="0" smtClean="0"/>
          </a:p>
          <a:p>
            <a:pPr fontAlgn="base" latinLnBrk="0"/>
            <a:r>
              <a:rPr lang="ko-KR" altLang="en-US" b="1" dirty="0" smtClean="0"/>
              <a:t>사 업 내 용</a:t>
            </a:r>
            <a:endParaRPr lang="ko-KR" altLang="en-US" dirty="0" smtClean="0"/>
          </a:p>
          <a:p>
            <a:pPr fontAlgn="base" latinLnBrk="0"/>
            <a:r>
              <a:rPr lang="ko-KR" altLang="en-US" b="1" dirty="0" smtClean="0"/>
              <a:t>기 관</a:t>
            </a:r>
            <a:endParaRPr lang="ko-KR" altLang="en-US" dirty="0" smtClean="0"/>
          </a:p>
          <a:p>
            <a:pPr fontAlgn="base" latinLnBrk="0"/>
            <a:r>
              <a:rPr lang="ko-KR" altLang="en-US" b="1" dirty="0" smtClean="0"/>
              <a:t>통 합 신 청</a:t>
            </a:r>
            <a:endParaRPr lang="ko-KR" altLang="en-US" dirty="0" smtClean="0"/>
          </a:p>
          <a:p>
            <a:pPr fontAlgn="base" latinLnBrk="0"/>
            <a:r>
              <a:rPr lang="ko-KR" altLang="en-US" dirty="0" smtClean="0"/>
              <a:t>전 국</a:t>
            </a:r>
          </a:p>
          <a:p>
            <a:pPr fontAlgn="base" latinLnBrk="0"/>
            <a:r>
              <a:rPr lang="ko-KR" altLang="en-US" dirty="0" smtClean="0"/>
              <a:t>공 통</a:t>
            </a:r>
          </a:p>
          <a:p>
            <a:pPr fontAlgn="base" latinLnBrk="0"/>
            <a:r>
              <a:rPr lang="ko-KR" altLang="en-US" dirty="0" smtClean="0"/>
              <a:t>서비스</a:t>
            </a:r>
          </a:p>
          <a:p>
            <a:pPr fontAlgn="base" latinLnBrk="0"/>
            <a:r>
              <a:rPr lang="en-US" altLang="ko-KR" dirty="0" smtClean="0"/>
              <a:t>- </a:t>
            </a:r>
            <a:r>
              <a:rPr lang="ko-KR" altLang="en-US" dirty="0" smtClean="0"/>
              <a:t>가정양육수당</a:t>
            </a:r>
          </a:p>
          <a:p>
            <a:pPr fontAlgn="base" latinLnBrk="0"/>
            <a:r>
              <a:rPr lang="en-US" altLang="ko-KR" dirty="0" smtClean="0"/>
              <a:t>- </a:t>
            </a:r>
            <a:r>
              <a:rPr lang="ko-KR" altLang="en-US" dirty="0" err="1" smtClean="0"/>
              <a:t>보육료지원</a:t>
            </a:r>
            <a:r>
              <a:rPr lang="ko-KR" altLang="en-US" dirty="0" smtClean="0"/>
              <a:t> </a:t>
            </a:r>
          </a:p>
          <a:p>
            <a:pPr fontAlgn="base" latinLnBrk="0"/>
            <a:r>
              <a:rPr lang="ko-KR" altLang="en-US" dirty="0" smtClean="0"/>
              <a:t>면사무소</a:t>
            </a:r>
          </a:p>
          <a:p>
            <a:pPr fontAlgn="base" latinLnBrk="0"/>
            <a:r>
              <a:rPr lang="ko-KR" altLang="en-US" b="1" dirty="0" err="1" smtClean="0"/>
              <a:t>달라진점</a:t>
            </a:r>
            <a:endParaRPr lang="ko-KR" altLang="en-US" dirty="0" smtClean="0"/>
          </a:p>
          <a:p>
            <a:pPr fontAlgn="base" latinLnBrk="0"/>
            <a:r>
              <a:rPr lang="ko-KR" altLang="en-US" b="1" dirty="0" smtClean="0"/>
              <a:t>⇒</a:t>
            </a:r>
            <a:endParaRPr lang="ko-KR" altLang="en-US" dirty="0" smtClean="0"/>
          </a:p>
          <a:p>
            <a:pPr fontAlgn="base" latinLnBrk="1"/>
            <a:r>
              <a:rPr lang="ko-KR" altLang="en-US" b="1" dirty="0" smtClean="0"/>
              <a:t>읍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면에서 출생 </a:t>
            </a:r>
            <a:r>
              <a:rPr lang="ko-KR" altLang="en-US" b="1" dirty="0" err="1" smtClean="0"/>
              <a:t>신고시</a:t>
            </a:r>
            <a:r>
              <a:rPr lang="ko-KR" altLang="en-US" b="1" dirty="0" smtClean="0"/>
              <a:t> </a:t>
            </a:r>
            <a:endParaRPr lang="ko-KR" altLang="en-US" dirty="0" smtClean="0"/>
          </a:p>
          <a:p>
            <a:pPr fontAlgn="base" latinLnBrk="0"/>
            <a:r>
              <a:rPr lang="ko-KR" altLang="en-US" b="1" dirty="0" smtClean="0"/>
              <a:t>통합 신청</a:t>
            </a:r>
            <a:endParaRPr lang="ko-KR" altLang="en-US" dirty="0" smtClean="0"/>
          </a:p>
          <a:p>
            <a:pPr fontAlgn="base" latinLnBrk="1"/>
            <a:r>
              <a:rPr lang="en-US" altLang="ko-KR" dirty="0" smtClean="0"/>
              <a:t>• </a:t>
            </a:r>
            <a:r>
              <a:rPr lang="ko-KR" altLang="en-US" dirty="0" smtClean="0"/>
              <a:t>수혜 누락방지</a:t>
            </a:r>
          </a:p>
          <a:p>
            <a:pPr fontAlgn="base" latinLnBrk="1"/>
            <a:r>
              <a:rPr lang="en-US" altLang="ko-KR" dirty="0" smtClean="0"/>
              <a:t>• </a:t>
            </a:r>
            <a:r>
              <a:rPr lang="ko-KR" altLang="en-US" dirty="0" smtClean="0"/>
              <a:t>적시 서비스 수혜</a:t>
            </a:r>
          </a:p>
          <a:p>
            <a:pPr fontAlgn="base" latinLnBrk="1"/>
            <a:r>
              <a:rPr lang="en-US" altLang="ko-KR" dirty="0" smtClean="0"/>
              <a:t>• </a:t>
            </a:r>
            <a:r>
              <a:rPr lang="ko-KR" altLang="en-US" dirty="0" smtClean="0"/>
              <a:t>시간 절약</a:t>
            </a:r>
          </a:p>
          <a:p>
            <a:pPr fontAlgn="base" latinLnBrk="1"/>
            <a:r>
              <a:rPr lang="en-US" altLang="ko-KR" dirty="0" smtClean="0"/>
              <a:t>• </a:t>
            </a:r>
            <a:r>
              <a:rPr lang="ko-KR" altLang="en-US" dirty="0" smtClean="0"/>
              <a:t>비용 절감</a:t>
            </a:r>
          </a:p>
          <a:p>
            <a:pPr fontAlgn="base" latinLnBrk="1"/>
            <a:r>
              <a:rPr lang="en-US" altLang="ko-KR" dirty="0" smtClean="0"/>
              <a:t>• </a:t>
            </a:r>
            <a:r>
              <a:rPr lang="ko-KR" altLang="en-US" dirty="0" smtClean="0"/>
              <a:t>구비서류 최소화</a:t>
            </a:r>
          </a:p>
          <a:p>
            <a:pPr fontAlgn="base" latinLnBrk="0"/>
            <a:r>
              <a:rPr lang="en-US" altLang="ko-KR" dirty="0" smtClean="0"/>
              <a:t>- (</a:t>
            </a:r>
            <a:r>
              <a:rPr lang="ko-KR" altLang="en-US" dirty="0" smtClean="0"/>
              <a:t>다자녀 등</a:t>
            </a:r>
            <a:r>
              <a:rPr lang="en-US" altLang="ko-KR" dirty="0" smtClean="0"/>
              <a:t>) </a:t>
            </a:r>
            <a:r>
              <a:rPr lang="ko-KR" altLang="en-US" dirty="0" smtClean="0"/>
              <a:t>전기료감액</a:t>
            </a:r>
          </a:p>
          <a:p>
            <a:pPr fontAlgn="base" latinLnBrk="0"/>
            <a:r>
              <a:rPr lang="ko-KR" altLang="en-US" dirty="0" smtClean="0"/>
              <a:t>한국전력공사</a:t>
            </a:r>
          </a:p>
          <a:p>
            <a:pPr fontAlgn="base" latinLnBrk="0"/>
            <a:r>
              <a:rPr lang="en-US" altLang="ko-KR" dirty="0" smtClean="0"/>
              <a:t>- (</a:t>
            </a:r>
            <a:r>
              <a:rPr lang="ko-KR" altLang="en-US" dirty="0" smtClean="0"/>
              <a:t>다자녀 등</a:t>
            </a:r>
            <a:r>
              <a:rPr lang="en-US" altLang="ko-KR" dirty="0" smtClean="0"/>
              <a:t>) </a:t>
            </a:r>
            <a:r>
              <a:rPr lang="ko-KR" altLang="en-US" dirty="0" smtClean="0"/>
              <a:t>도시가스요금 감액</a:t>
            </a:r>
          </a:p>
          <a:p>
            <a:pPr fontAlgn="base" latinLnBrk="0"/>
            <a:r>
              <a:rPr lang="ko-KR" altLang="en-US" dirty="0" smtClean="0"/>
              <a:t>도시가스회사</a:t>
            </a:r>
          </a:p>
          <a:p>
            <a:pPr fontAlgn="base" latinLnBrk="0"/>
            <a:r>
              <a:rPr lang="en-US" altLang="ko-KR" dirty="0" smtClean="0"/>
              <a:t>- (</a:t>
            </a:r>
            <a:r>
              <a:rPr lang="ko-KR" altLang="en-US" dirty="0" smtClean="0"/>
              <a:t>다자녀 등</a:t>
            </a:r>
            <a:r>
              <a:rPr lang="en-US" altLang="ko-KR" dirty="0" smtClean="0"/>
              <a:t>) </a:t>
            </a:r>
            <a:r>
              <a:rPr lang="ko-KR" altLang="en-US" dirty="0" smtClean="0"/>
              <a:t>난방비 감면</a:t>
            </a:r>
          </a:p>
          <a:p>
            <a:pPr fontAlgn="base" latinLnBrk="0"/>
            <a:r>
              <a:rPr lang="ko-KR" altLang="en-US" dirty="0" smtClean="0"/>
              <a:t>지역난방공사</a:t>
            </a:r>
          </a:p>
          <a:p>
            <a:pPr fontAlgn="base" latinLnBrk="0"/>
            <a:r>
              <a:rPr lang="ko-KR" altLang="en-US" dirty="0" err="1" smtClean="0"/>
              <a:t>지자체</a:t>
            </a:r>
            <a:endParaRPr lang="ko-KR" altLang="en-US" dirty="0" smtClean="0"/>
          </a:p>
          <a:p>
            <a:pPr fontAlgn="base" latinLnBrk="0"/>
            <a:r>
              <a:rPr lang="ko-KR" altLang="en-US" dirty="0" smtClean="0"/>
              <a:t>개 별</a:t>
            </a:r>
          </a:p>
          <a:p>
            <a:pPr fontAlgn="base" latinLnBrk="0"/>
            <a:r>
              <a:rPr lang="ko-KR" altLang="en-US" dirty="0" smtClean="0"/>
              <a:t>서비스</a:t>
            </a:r>
          </a:p>
          <a:p>
            <a:pPr fontAlgn="base" latinLnBrk="0"/>
            <a:r>
              <a:rPr lang="en-US" altLang="ko-KR" dirty="0" smtClean="0"/>
              <a:t>-</a:t>
            </a:r>
            <a:r>
              <a:rPr lang="ko-KR" altLang="en-US" dirty="0" smtClean="0"/>
              <a:t> 출산양육지원금</a:t>
            </a:r>
          </a:p>
          <a:p>
            <a:pPr fontAlgn="base" latinLnBrk="0"/>
            <a:r>
              <a:rPr lang="en-US" altLang="ko-KR" dirty="0" smtClean="0"/>
              <a:t>- </a:t>
            </a:r>
            <a:r>
              <a:rPr lang="ko-KR" altLang="en-US" dirty="0" smtClean="0"/>
              <a:t>출산축하용품 지원</a:t>
            </a:r>
          </a:p>
          <a:p>
            <a:pPr fontAlgn="base" latinLnBrk="0"/>
            <a:r>
              <a:rPr lang="en-US" altLang="ko-KR" dirty="0" smtClean="0"/>
              <a:t>- </a:t>
            </a:r>
            <a:r>
              <a:rPr lang="ko-KR" altLang="en-US" dirty="0" smtClean="0"/>
              <a:t>무료 </a:t>
            </a:r>
            <a:r>
              <a:rPr lang="ko-KR" altLang="en-US" dirty="0" err="1" smtClean="0"/>
              <a:t>수축기</a:t>
            </a:r>
            <a:r>
              <a:rPr lang="ko-KR" altLang="en-US" dirty="0" smtClean="0"/>
              <a:t> 대여</a:t>
            </a:r>
          </a:p>
          <a:p>
            <a:pPr fontAlgn="base" latinLnBrk="0"/>
            <a:r>
              <a:rPr lang="en-US" altLang="ko-KR" dirty="0" smtClean="0"/>
              <a:t>- </a:t>
            </a:r>
            <a:r>
              <a:rPr lang="ko-KR" altLang="en-US" dirty="0" smtClean="0"/>
              <a:t>산모신생아 건강관리사지원</a:t>
            </a:r>
          </a:p>
          <a:p>
            <a:pPr fontAlgn="base" latinLnBrk="0"/>
            <a:r>
              <a:rPr lang="ko-KR" altLang="en-US" dirty="0" smtClean="0"/>
              <a:t>보 건 소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68C5C-837A-4478-A2E9-70C74710DD21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4190" y="6059595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288" y="6871501"/>
            <a:ext cx="6427074" cy="212382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7288" y="4532319"/>
            <a:ext cx="6427074" cy="2339181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393640"/>
            <a:ext cx="3340871" cy="99755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8063" y="3391195"/>
            <a:ext cx="3340871" cy="616108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1017" y="2393640"/>
            <a:ext cx="3342183" cy="99755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1017" y="3391195"/>
            <a:ext cx="3342183" cy="616108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4" y="425755"/>
            <a:ext cx="2487603" cy="1811937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6" cy="91265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2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481916" y="428233"/>
            <a:ext cx="1701284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78063" y="428233"/>
            <a:ext cx="497783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4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215EB-6D7C-4B6F-9B48-D7D91CD2C1B6}" type="datetimeFigureOut">
              <a:rPr lang="ko-KR" altLang="en-US" smtClean="0"/>
              <a:pPr/>
              <a:t>2016-03-29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D2436-3C55-4975-9191-686A43C39C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02_행복한_정부_3.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678977" y="235705"/>
            <a:ext cx="1552572" cy="1039029"/>
          </a:xfrm>
        </p:spPr>
      </p:pic>
      <p:sp>
        <p:nvSpPr>
          <p:cNvPr id="6" name="TextBox 5"/>
          <p:cNvSpPr txBox="1"/>
          <p:nvPr/>
        </p:nvSpPr>
        <p:spPr>
          <a:xfrm>
            <a:off x="634466" y="2394372"/>
            <a:ext cx="6357982" cy="11633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｢ </a:t>
            </a:r>
            <a:r>
              <a:rPr lang="ko-KR" altLang="en-US" sz="1600" b="1" dirty="0" smtClean="0">
                <a:solidFill>
                  <a:srgbClr val="FF33CC"/>
                </a:solidFill>
              </a:rPr>
              <a:t>행복 </a:t>
            </a:r>
            <a:r>
              <a:rPr lang="ko-KR" altLang="en-US" sz="1600" b="1" dirty="0" smtClean="0">
                <a:solidFill>
                  <a:srgbClr val="00B050"/>
                </a:solidFill>
              </a:rPr>
              <a:t>출산</a:t>
            </a:r>
            <a:r>
              <a:rPr lang="en-US" altLang="ko-KR" sz="1600" b="1" dirty="0" smtClean="0"/>
              <a:t>｣</a:t>
            </a:r>
            <a:r>
              <a:rPr lang="ko-KR" altLang="en-US" sz="1600" b="1" dirty="0" smtClean="0"/>
              <a:t> 원스톱 서비스란</a:t>
            </a:r>
            <a:r>
              <a:rPr lang="en-US" altLang="ko-KR" sz="1600" b="1" dirty="0" smtClean="0"/>
              <a:t>?</a:t>
            </a:r>
          </a:p>
          <a:p>
            <a:pPr>
              <a:lnSpc>
                <a:spcPct val="120000"/>
              </a:lnSpc>
            </a:pPr>
            <a:r>
              <a:rPr lang="ko-KR" altLang="en-US" sz="1400" dirty="0" smtClean="0"/>
              <a:t>  </a:t>
            </a:r>
            <a:r>
              <a:rPr lang="ko-KR" altLang="en-US" sz="1300" dirty="0" smtClean="0"/>
              <a:t>출생신고와 함께 양육수당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보육료 지원</a:t>
            </a:r>
            <a:r>
              <a:rPr lang="en-US" altLang="ko-KR" sz="1300" dirty="0" smtClean="0"/>
              <a:t>), </a:t>
            </a:r>
            <a:r>
              <a:rPr lang="ko-KR" altLang="en-US" sz="1300" dirty="0" smtClean="0"/>
              <a:t>출산양육지원금 등 </a:t>
            </a:r>
            <a:endParaRPr lang="en-US" altLang="ko-KR" sz="1300" dirty="0" smtClean="0"/>
          </a:p>
          <a:p>
            <a:pPr>
              <a:lnSpc>
                <a:spcPct val="12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</a:t>
            </a:r>
            <a:r>
              <a:rPr lang="ko-KR" altLang="en-US" sz="1300" dirty="0" smtClean="0"/>
              <a:t>출산관련 수혜적 서비스 신청을 개별기관을 일일이 방문하지 않고</a:t>
            </a:r>
            <a:r>
              <a:rPr lang="en-US" altLang="ko-KR" sz="1300" dirty="0" smtClean="0"/>
              <a:t>, </a:t>
            </a:r>
          </a:p>
          <a:p>
            <a:pPr>
              <a:lnSpc>
                <a:spcPct val="120000"/>
              </a:lnSpc>
            </a:pPr>
            <a:r>
              <a:rPr lang="en-US" altLang="ko-KR" sz="1300" b="1" dirty="0"/>
              <a:t> </a:t>
            </a:r>
            <a:r>
              <a:rPr lang="en-US" altLang="ko-KR" sz="1300" b="1" dirty="0" smtClean="0"/>
              <a:t> </a:t>
            </a:r>
            <a:r>
              <a:rPr lang="ko-KR" altLang="en-US" sz="1300" b="1" dirty="0" smtClean="0"/>
              <a:t>한 번의 통합신청서 작성</a:t>
            </a:r>
            <a:r>
              <a:rPr lang="ko-KR" altLang="en-US" sz="1300" dirty="0" smtClean="0"/>
              <a:t>으로 처리하는 서비스입니다</a:t>
            </a:r>
            <a:r>
              <a:rPr lang="en-US" altLang="ko-KR" sz="1300" dirty="0" smtClean="0"/>
              <a:t>.</a:t>
            </a:r>
          </a:p>
        </p:txBody>
      </p:sp>
      <p:grpSp>
        <p:nvGrpSpPr>
          <p:cNvPr id="114" name="그룹 113"/>
          <p:cNvGrpSpPr/>
          <p:nvPr/>
        </p:nvGrpSpPr>
        <p:grpSpPr>
          <a:xfrm>
            <a:off x="396255" y="6930876"/>
            <a:ext cx="5348253" cy="533400"/>
            <a:chOff x="504648" y="7333580"/>
            <a:chExt cx="5348253" cy="533400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gray">
            <a:xfrm>
              <a:off x="747750" y="7866980"/>
              <a:ext cx="5105151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</p:spPr>
          <p:txBody>
            <a:bodyPr wrap="none" anchor="ctr"/>
            <a:lstStyle/>
            <a:p>
              <a:endParaRPr lang="ko-KR" altLang="en-US" dirty="0">
                <a:latin typeface="+mj-lt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gray">
            <a:xfrm>
              <a:off x="504648" y="7333580"/>
              <a:ext cx="184015" cy="4619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endParaRPr lang="en-US" altLang="ko-KR" sz="2400" b="1" dirty="0">
                <a:solidFill>
                  <a:srgbClr val="FFFFFF"/>
                </a:solidFill>
                <a:latin typeface="+mj-lt"/>
                <a:ea typeface="굴림" pitchFamily="50" charset="-127"/>
              </a:endParaRPr>
            </a:p>
          </p:txBody>
        </p:sp>
      </p:grpSp>
      <p:sp>
        <p:nvSpPr>
          <p:cNvPr id="11" name="Rectangle 14"/>
          <p:cNvSpPr>
            <a:spLocks noChangeArrowheads="1"/>
          </p:cNvSpPr>
          <p:nvPr/>
        </p:nvSpPr>
        <p:spPr bwMode="gray">
          <a:xfrm rot="3419336">
            <a:off x="456255" y="7093950"/>
            <a:ext cx="380064" cy="349414"/>
          </a:xfrm>
          <a:prstGeom prst="rect">
            <a:avLst/>
          </a:prstGeom>
          <a:gradFill rotWithShape="1">
            <a:gsLst>
              <a:gs pos="0">
                <a:srgbClr val="006699"/>
              </a:gs>
              <a:gs pos="100000">
                <a:srgbClr val="002F47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006699"/>
            </a:extrusionClr>
          </a:sp3d>
        </p:spPr>
        <p:txBody>
          <a:bodyPr wrap="none" anchor="ctr">
            <a:flatTx/>
          </a:bodyPr>
          <a:lstStyle/>
          <a:p>
            <a:endParaRPr lang="ko-KR" altLang="en-US" dirty="0">
              <a:ea typeface="굴림" pitchFamily="50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277909" y="7826178"/>
            <a:ext cx="394767" cy="305819"/>
            <a:chOff x="1418106" y="307392"/>
            <a:chExt cx="394767" cy="305819"/>
          </a:xfrm>
        </p:grpSpPr>
        <p:sp>
          <p:nvSpPr>
            <p:cNvPr id="13" name="오른쪽 화살표 12"/>
            <p:cNvSpPr/>
            <p:nvPr/>
          </p:nvSpPr>
          <p:spPr>
            <a:xfrm>
              <a:off x="1418106" y="307392"/>
              <a:ext cx="394767" cy="30581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오른쪽 화살표 4"/>
            <p:cNvSpPr/>
            <p:nvPr/>
          </p:nvSpPr>
          <p:spPr>
            <a:xfrm>
              <a:off x="1418106" y="368556"/>
              <a:ext cx="303021" cy="1834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000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000" kern="1200" dirty="0"/>
            </a:p>
          </p:txBody>
        </p:sp>
      </p:grpSp>
      <p:sp>
        <p:nvSpPr>
          <p:cNvPr id="15" name="모서리가 둥근 직사각형 4"/>
          <p:cNvSpPr/>
          <p:nvPr/>
        </p:nvSpPr>
        <p:spPr>
          <a:xfrm>
            <a:off x="2915766" y="7771282"/>
            <a:ext cx="1228333" cy="49133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8232" tIns="78232" rIns="78232" bIns="41910" numCol="1" spcCol="1270" anchor="t" anchorCtr="0">
            <a:noAutofit/>
          </a:bodyPr>
          <a:lstStyle/>
          <a:p>
            <a:pPr lvl="0" algn="l" defTabSz="466725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b="1" kern="1200" dirty="0" smtClean="0"/>
              <a:t>주민센터 방문</a:t>
            </a:r>
            <a:r>
              <a:rPr lang="en-US" altLang="ko-KR" sz="1100" b="1" kern="1200" dirty="0" smtClean="0"/>
              <a:t/>
            </a:r>
            <a:br>
              <a:rPr lang="en-US" altLang="ko-KR" sz="1100" b="1" kern="1200" dirty="0" smtClean="0"/>
            </a:br>
            <a:r>
              <a:rPr lang="ko-KR" altLang="en-US" sz="1100" b="1" kern="1200" dirty="0" smtClean="0"/>
              <a:t>신청서 작성</a:t>
            </a:r>
            <a:endParaRPr lang="ko-KR" altLang="en-US" sz="1100" b="1" kern="1200" dirty="0"/>
          </a:p>
        </p:txBody>
      </p:sp>
      <p:grpSp>
        <p:nvGrpSpPr>
          <p:cNvPr id="16" name="그룹 15"/>
          <p:cNvGrpSpPr/>
          <p:nvPr/>
        </p:nvGrpSpPr>
        <p:grpSpPr>
          <a:xfrm>
            <a:off x="600974" y="7771608"/>
            <a:ext cx="1357322" cy="785492"/>
            <a:chOff x="3561" y="214635"/>
            <a:chExt cx="1228333" cy="928368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3561" y="214636"/>
              <a:ext cx="1228333" cy="928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모서리가 둥근 직사각형 4"/>
            <p:cNvSpPr/>
            <p:nvPr/>
          </p:nvSpPr>
          <p:spPr>
            <a:xfrm>
              <a:off x="3561" y="214635"/>
              <a:ext cx="1228333" cy="4913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8232" tIns="78232" rIns="78232" bIns="41910" numCol="1" spcCol="1270" anchor="t" anchorCtr="0">
              <a:noAutofit/>
            </a:bodyPr>
            <a:lstStyle/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신청서 작성</a:t>
              </a:r>
              <a:endParaRPr lang="ko-KR" altLang="en-US" sz="1400" b="1" kern="1200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708234" y="8254806"/>
            <a:ext cx="2171916" cy="1140594"/>
            <a:chOff x="255147" y="642937"/>
            <a:chExt cx="1289750" cy="865348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255147" y="642937"/>
              <a:ext cx="1228333" cy="86534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모서리가 둥근 직사각형 6"/>
            <p:cNvSpPr/>
            <p:nvPr/>
          </p:nvSpPr>
          <p:spPr>
            <a:xfrm>
              <a:off x="289313" y="685535"/>
              <a:ext cx="1255584" cy="8146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t" anchorCtr="0">
              <a:noAutofit/>
            </a:bodyPr>
            <a:lstStyle/>
            <a:p>
              <a:pPr marL="57150" lvl="1" indent="-57150" defTabSz="400050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1050" kern="1200" dirty="0" smtClean="0"/>
                <a:t> </a:t>
              </a:r>
              <a:r>
                <a:rPr lang="ko-KR" altLang="en-US" sz="1000" kern="1200" dirty="0" smtClean="0"/>
                <a:t>출생자 주소지 </a:t>
              </a:r>
              <a:r>
                <a:rPr lang="ko-KR" altLang="en-US" sz="1000" dirty="0" smtClean="0"/>
                <a:t>읍</a:t>
              </a:r>
              <a:r>
                <a:rPr lang="en-US" altLang="ko-KR" sz="1000" dirty="0" smtClean="0"/>
                <a:t>.</a:t>
              </a:r>
              <a:r>
                <a:rPr lang="ko-KR" altLang="en-US" sz="1000" dirty="0" smtClean="0"/>
                <a:t>면사무소</a:t>
              </a:r>
              <a:r>
                <a:rPr lang="ko-KR" altLang="en-US" sz="1000" kern="1200" dirty="0" smtClean="0"/>
                <a:t> 방문</a:t>
              </a:r>
              <a:endParaRPr lang="en-US" altLang="ko-KR" sz="1000" kern="1200" dirty="0" smtClean="0"/>
            </a:p>
            <a:p>
              <a:pPr marL="57150" lvl="1" indent="-57150" defTabSz="400050"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000" dirty="0" smtClean="0"/>
                <a:t>  (</a:t>
              </a:r>
              <a:r>
                <a:rPr lang="ko-KR" altLang="en-US" sz="1000" dirty="0" smtClean="0"/>
                <a:t>출생신고 시</a:t>
              </a:r>
              <a:r>
                <a:rPr lang="en-US" altLang="ko-KR" sz="1000" dirty="0" smtClean="0"/>
                <a:t>)</a:t>
              </a:r>
              <a:endParaRPr lang="en-US" altLang="ko-KR" sz="1000" kern="1200" dirty="0" smtClean="0"/>
            </a:p>
            <a:p>
              <a:pPr marL="57150" lvl="1" indent="-57150" algn="l" defTabSz="400050" latinLnBrk="1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1000" kern="1200" dirty="0" smtClean="0"/>
                <a:t> 신분증</a:t>
              </a:r>
              <a:r>
                <a:rPr lang="en-US" altLang="ko-KR" sz="1000" kern="1200" dirty="0" smtClean="0"/>
                <a:t>, </a:t>
              </a:r>
              <a:r>
                <a:rPr lang="ko-KR" altLang="en-US" sz="1000" kern="1200" dirty="0" smtClean="0"/>
                <a:t>통장사본 필요</a:t>
              </a:r>
              <a:endParaRPr lang="en-US" altLang="ko-KR" sz="1000" kern="1200" dirty="0" smtClean="0"/>
            </a:p>
            <a:p>
              <a:pPr marL="57150" lvl="1" indent="-57150" algn="l" defTabSz="400050" latinLnBrk="1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altLang="ko-KR" sz="1000" dirty="0"/>
                <a:t> </a:t>
              </a:r>
              <a:r>
                <a:rPr lang="en-US" altLang="ko-KR" sz="1000" dirty="0" smtClean="0"/>
                <a:t>(</a:t>
              </a:r>
              <a:r>
                <a:rPr lang="ko-KR" altLang="en-US" sz="1000" dirty="0" smtClean="0"/>
                <a:t>다자녀</a:t>
              </a:r>
              <a:r>
                <a:rPr lang="en-US" altLang="ko-KR" sz="1000" dirty="0" smtClean="0"/>
                <a:t>) </a:t>
              </a:r>
              <a:r>
                <a:rPr lang="ko-KR" altLang="en-US" sz="1000" dirty="0" smtClean="0"/>
                <a:t>요금감면을 위해 고객</a:t>
              </a:r>
              <a:endParaRPr lang="en-US" altLang="ko-KR" sz="1000" dirty="0" smtClean="0"/>
            </a:p>
            <a:p>
              <a:pPr marL="0" lvl="1" algn="l" defTabSz="400050" latinLnBrk="1"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000" dirty="0"/>
                <a:t> </a:t>
              </a:r>
              <a:r>
                <a:rPr lang="en-US" altLang="ko-KR" sz="1000" dirty="0" smtClean="0"/>
                <a:t> </a:t>
              </a:r>
              <a:r>
                <a:rPr lang="ko-KR" altLang="en-US" sz="1000" dirty="0" smtClean="0"/>
                <a:t>번호 등 필요 </a:t>
              </a:r>
              <a:r>
                <a:rPr lang="en-US" altLang="ko-KR" sz="1000" dirty="0" smtClean="0"/>
                <a:t>(</a:t>
              </a:r>
              <a:r>
                <a:rPr lang="ko-KR" altLang="en-US" sz="1000" dirty="0" smtClean="0"/>
                <a:t>전화문의 가능</a:t>
              </a:r>
              <a:r>
                <a:rPr lang="en-US" altLang="ko-KR" sz="1000" dirty="0" smtClean="0"/>
                <a:t>)</a:t>
              </a:r>
              <a:endParaRPr lang="ko-KR" altLang="en-US" sz="1000" kern="1200" dirty="0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492487" y="7838596"/>
            <a:ext cx="394767" cy="305819"/>
            <a:chOff x="1418106" y="307392"/>
            <a:chExt cx="394767" cy="305819"/>
          </a:xfrm>
        </p:grpSpPr>
        <p:sp>
          <p:nvSpPr>
            <p:cNvPr id="23" name="오른쪽 화살표 22"/>
            <p:cNvSpPr/>
            <p:nvPr/>
          </p:nvSpPr>
          <p:spPr>
            <a:xfrm>
              <a:off x="1418106" y="307392"/>
              <a:ext cx="394767" cy="30581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오른쪽 화살표 4"/>
            <p:cNvSpPr/>
            <p:nvPr/>
          </p:nvSpPr>
          <p:spPr>
            <a:xfrm>
              <a:off x="1418106" y="368556"/>
              <a:ext cx="303021" cy="1834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000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000" kern="1200" dirty="0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2920620" y="7771282"/>
            <a:ext cx="1357322" cy="785492"/>
            <a:chOff x="3561" y="214635"/>
            <a:chExt cx="1228333" cy="928368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3561" y="214636"/>
              <a:ext cx="1228333" cy="928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모서리가 둥근 직사각형 4"/>
            <p:cNvSpPr/>
            <p:nvPr/>
          </p:nvSpPr>
          <p:spPr>
            <a:xfrm>
              <a:off x="3561" y="214635"/>
              <a:ext cx="1228333" cy="4913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8232" tIns="78232" rIns="78232" bIns="41910" numCol="1" spcCol="1270" anchor="t" anchorCtr="0">
              <a:noAutofit/>
            </a:bodyPr>
            <a:lstStyle/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신청서 제출</a:t>
              </a:r>
              <a:endParaRPr lang="en-US" altLang="ko-KR" sz="1400" b="1" kern="1200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kern="1200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kern="1200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kern="1200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kern="1200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kern="1200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kern="1200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kern="1200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kern="1200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400" b="1" dirty="0" smtClean="0"/>
            </a:p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 확인</a:t>
              </a:r>
              <a:endParaRPr lang="ko-KR" altLang="en-US" sz="1400" b="1" kern="1200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3029866" y="8254480"/>
            <a:ext cx="1614131" cy="1140919"/>
            <a:chOff x="255147" y="642937"/>
            <a:chExt cx="1228333" cy="1067491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55147" y="642937"/>
              <a:ext cx="1228333" cy="106749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모서리가 둥근 직사각형 6"/>
            <p:cNvSpPr/>
            <p:nvPr/>
          </p:nvSpPr>
          <p:spPr>
            <a:xfrm>
              <a:off x="305607" y="699824"/>
              <a:ext cx="1177643" cy="943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t" anchorCtr="0">
              <a:noAutofit/>
            </a:bodyPr>
            <a:lstStyle/>
            <a:p>
              <a:pPr marL="57150" lvl="1" indent="-57150" algn="l" defTabSz="400050" latinLnBrk="1"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altLang="ko-KR" sz="600" kern="1200" dirty="0" smtClean="0"/>
            </a:p>
            <a:p>
              <a:pPr marL="57150" lvl="1" indent="-57150" algn="l" defTabSz="400050" latinLnBrk="1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1000" kern="1200" dirty="0" smtClean="0"/>
                <a:t> </a:t>
              </a:r>
              <a:r>
                <a:rPr lang="en-US" altLang="ko-KR" sz="1000" kern="1200" dirty="0" smtClean="0"/>
                <a:t>(</a:t>
              </a:r>
              <a:r>
                <a:rPr lang="ko-KR" altLang="en-US" sz="1000" kern="1200" dirty="0" smtClean="0"/>
                <a:t>접수처</a:t>
              </a:r>
              <a:r>
                <a:rPr lang="en-US" altLang="ko-KR" sz="1000" kern="1200" dirty="0" smtClean="0"/>
                <a:t>) </a:t>
              </a:r>
              <a:r>
                <a:rPr lang="ko-KR" altLang="en-US" sz="1000" kern="1200" dirty="0" smtClean="0"/>
                <a:t>확인 후 접수</a:t>
              </a:r>
              <a:endParaRPr lang="en-US" altLang="ko-KR" sz="1000" kern="1200" dirty="0" smtClean="0"/>
            </a:p>
            <a:p>
              <a:pPr marL="57150" lvl="1" indent="-57150" algn="l" defTabSz="400050" latinLnBrk="1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altLang="ko-KR" sz="1000" dirty="0" smtClean="0"/>
                <a:t> (</a:t>
              </a:r>
              <a:r>
                <a:rPr lang="ko-KR" altLang="en-US" sz="1000" dirty="0" smtClean="0"/>
                <a:t>접수처</a:t>
              </a:r>
              <a:r>
                <a:rPr lang="en-US" altLang="ko-KR" sz="1000" dirty="0" smtClean="0"/>
                <a:t>) </a:t>
              </a:r>
              <a:r>
                <a:rPr lang="ko-KR" altLang="en-US" sz="1000" dirty="0" smtClean="0"/>
                <a:t>유의사항 및 </a:t>
              </a:r>
              <a:endParaRPr lang="en-US" altLang="ko-KR" sz="1000" dirty="0" smtClean="0"/>
            </a:p>
            <a:p>
              <a:pPr marL="0" lvl="1" algn="l" defTabSz="400050" latinLnBrk="1"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000" dirty="0" smtClean="0"/>
                <a:t>   </a:t>
              </a:r>
              <a:r>
                <a:rPr lang="ko-KR" altLang="en-US" sz="1000" dirty="0" smtClean="0"/>
                <a:t>결과 방법 안내</a:t>
              </a:r>
              <a:endParaRPr lang="en-US" altLang="ko-KR" sz="1000" dirty="0" smtClean="0"/>
            </a:p>
            <a:p>
              <a:pPr marL="0" lvl="1" algn="l" defTabSz="400050" latinLnBrk="1">
                <a:spcBef>
                  <a:spcPct val="0"/>
                </a:spcBef>
                <a:spcAft>
                  <a:spcPct val="15000"/>
                </a:spcAft>
              </a:pPr>
              <a:r>
                <a:rPr lang="ko-KR" altLang="en-US" sz="1050" dirty="0" smtClean="0"/>
                <a:t> </a:t>
              </a:r>
              <a:endParaRPr lang="en-US" altLang="ko-KR" sz="1050" dirty="0" smtClean="0"/>
            </a:p>
          </p:txBody>
        </p:sp>
      </p:grpSp>
      <p:sp>
        <p:nvSpPr>
          <p:cNvPr id="31" name="모서리가 둥근 직사각형 4"/>
          <p:cNvSpPr/>
          <p:nvPr/>
        </p:nvSpPr>
        <p:spPr>
          <a:xfrm>
            <a:off x="5251055" y="7754740"/>
            <a:ext cx="1228333" cy="49133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8232" tIns="78232" rIns="78232" bIns="41910" numCol="1" spcCol="1270" anchor="t" anchorCtr="0">
            <a:noAutofit/>
          </a:bodyPr>
          <a:lstStyle/>
          <a:p>
            <a:pPr lvl="0" algn="l" defTabSz="466725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b="1" kern="1200" dirty="0" smtClean="0"/>
              <a:t>주민센터 방문</a:t>
            </a:r>
            <a:r>
              <a:rPr lang="en-US" altLang="ko-KR" sz="1100" b="1" kern="1200" dirty="0" smtClean="0"/>
              <a:t/>
            </a:r>
            <a:br>
              <a:rPr lang="en-US" altLang="ko-KR" sz="1100" b="1" kern="1200" dirty="0" smtClean="0"/>
            </a:br>
            <a:r>
              <a:rPr lang="ko-KR" altLang="en-US" sz="1100" b="1" kern="1200" dirty="0" smtClean="0"/>
              <a:t>신청서 작성</a:t>
            </a:r>
            <a:endParaRPr lang="ko-KR" altLang="en-US" sz="1100" b="1" kern="1200" dirty="0"/>
          </a:p>
        </p:txBody>
      </p:sp>
      <p:grpSp>
        <p:nvGrpSpPr>
          <p:cNvPr id="32" name="그룹 31"/>
          <p:cNvGrpSpPr/>
          <p:nvPr/>
        </p:nvGrpSpPr>
        <p:grpSpPr>
          <a:xfrm>
            <a:off x="5150841" y="7754740"/>
            <a:ext cx="1357322" cy="785492"/>
            <a:chOff x="3561" y="214635"/>
            <a:chExt cx="1228333" cy="928368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3561" y="214636"/>
              <a:ext cx="1228333" cy="928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모서리가 둥근 직사각형 4"/>
            <p:cNvSpPr/>
            <p:nvPr/>
          </p:nvSpPr>
          <p:spPr>
            <a:xfrm>
              <a:off x="3561" y="214635"/>
              <a:ext cx="1228333" cy="4913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8232" tIns="78232" rIns="78232" bIns="41910" numCol="1" spcCol="1270" anchor="t" anchorCtr="0">
              <a:noAutofit/>
            </a:bodyPr>
            <a:lstStyle/>
            <a:p>
              <a:pPr lvl="0" algn="l" defTabSz="466725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dirty="0" smtClean="0"/>
                <a:t>결과</a:t>
              </a:r>
              <a:r>
                <a:rPr lang="ko-KR" altLang="en-US" sz="1400" b="1" kern="1200" dirty="0" smtClean="0"/>
                <a:t> 확인</a:t>
              </a:r>
              <a:endParaRPr lang="ko-KR" altLang="en-US" sz="1400" b="1" kern="1200" dirty="0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365155" y="8237938"/>
            <a:ext cx="1736678" cy="1157462"/>
            <a:chOff x="255147" y="642937"/>
            <a:chExt cx="1228333" cy="865348"/>
          </a:xfrm>
        </p:grpSpPr>
        <p:sp>
          <p:nvSpPr>
            <p:cNvPr id="36" name="모서리가 둥근 직사각형 35"/>
            <p:cNvSpPr/>
            <p:nvPr/>
          </p:nvSpPr>
          <p:spPr>
            <a:xfrm>
              <a:off x="255147" y="642937"/>
              <a:ext cx="1228333" cy="86534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모서리가 둥근 직사각형 6"/>
            <p:cNvSpPr/>
            <p:nvPr/>
          </p:nvSpPr>
          <p:spPr>
            <a:xfrm>
              <a:off x="289313" y="685535"/>
              <a:ext cx="1177643" cy="7573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t" anchorCtr="0">
              <a:noAutofit/>
            </a:bodyPr>
            <a:lstStyle/>
            <a:p>
              <a:pPr marL="57150" lvl="1" indent="-57150" algn="l" defTabSz="400050" latinLnBrk="1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1000" kern="1200" dirty="0" smtClean="0"/>
                <a:t> 휴대폰 </a:t>
              </a:r>
              <a:r>
                <a:rPr lang="ko-KR" altLang="en-US" sz="1000" dirty="0" smtClean="0"/>
                <a:t>문자 안내</a:t>
              </a:r>
              <a:endParaRPr lang="en-US" altLang="ko-KR" sz="1000" dirty="0" smtClean="0"/>
            </a:p>
            <a:p>
              <a:pPr marL="0" lvl="1" defTabSz="400050">
                <a:spcBef>
                  <a:spcPct val="0"/>
                </a:spcBef>
                <a:spcAft>
                  <a:spcPct val="15000"/>
                </a:spcAft>
              </a:pPr>
              <a:r>
                <a:rPr lang="ko-KR" altLang="en-US" sz="1000" dirty="0" smtClean="0"/>
                <a:t>   또는 안내 전화</a:t>
              </a:r>
              <a:endParaRPr lang="en-US" altLang="ko-KR" sz="1000" dirty="0" smtClean="0"/>
            </a:p>
            <a:p>
              <a:pPr marL="57150" lvl="1" indent="-57150" defTabSz="400050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altLang="ko-KR" sz="1000" dirty="0"/>
                <a:t> </a:t>
              </a:r>
              <a:r>
                <a:rPr lang="en-US" altLang="ko-KR" sz="1000" kern="1200" dirty="0" smtClean="0"/>
                <a:t>(</a:t>
              </a:r>
              <a:r>
                <a:rPr lang="ko-KR" altLang="en-US" sz="1000" kern="1200" dirty="0" smtClean="0"/>
                <a:t>전기</a:t>
              </a:r>
              <a:r>
                <a:rPr lang="en-US" altLang="ko-KR" sz="1000" dirty="0" smtClean="0"/>
                <a:t>·</a:t>
              </a:r>
              <a:r>
                <a:rPr lang="ko-KR" altLang="en-US" sz="1000" dirty="0" smtClean="0"/>
                <a:t>가스</a:t>
              </a:r>
              <a:r>
                <a:rPr lang="en-US" altLang="ko-KR" sz="1000" dirty="0" smtClean="0"/>
                <a:t>)</a:t>
              </a:r>
              <a:br>
                <a:rPr lang="en-US" altLang="ko-KR" sz="1000" dirty="0" smtClean="0"/>
              </a:br>
              <a:r>
                <a:rPr lang="en-US" altLang="ko-KR" sz="1000" dirty="0" smtClean="0"/>
                <a:t> </a:t>
              </a:r>
              <a:r>
                <a:rPr lang="ko-KR" altLang="en-US" sz="1000" dirty="0" smtClean="0"/>
                <a:t>차월 고지서에 감면 반영</a:t>
              </a:r>
              <a:endParaRPr lang="ko-KR" altLang="en-US" sz="1000" kern="1200" dirty="0"/>
            </a:p>
          </p:txBody>
        </p:sp>
      </p:grpSp>
      <p:sp>
        <p:nvSpPr>
          <p:cNvPr id="47" name="Rectangle 2"/>
          <p:cNvSpPr>
            <a:spLocks noChangeArrowheads="1"/>
          </p:cNvSpPr>
          <p:nvPr/>
        </p:nvSpPr>
        <p:spPr bwMode="auto">
          <a:xfrm>
            <a:off x="0" y="0"/>
            <a:ext cx="7561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56" name="Rectangle 4"/>
          <p:cNvSpPr>
            <a:spLocks noChangeArrowheads="1"/>
          </p:cNvSpPr>
          <p:nvPr/>
        </p:nvSpPr>
        <p:spPr bwMode="auto">
          <a:xfrm>
            <a:off x="0" y="0"/>
            <a:ext cx="7561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468263" y="1890316"/>
            <a:ext cx="6768752" cy="504056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en-US" altLang="ko-KR" sz="1400" b="1" dirty="0" smtClean="0"/>
              <a:t> - ’16.3.31</a:t>
            </a:r>
            <a:r>
              <a:rPr lang="ko-KR" altLang="en-US" sz="1400" b="1" dirty="0" smtClean="0"/>
              <a:t>부터 한 번 방문으로 양육수당 등 출산관련 통합 신청이 가능합니다</a:t>
            </a:r>
            <a:r>
              <a:rPr lang="en-US" altLang="ko-KR" sz="1400" b="1" dirty="0" smtClean="0"/>
              <a:t>.</a:t>
            </a:r>
            <a:endParaRPr lang="ko-KR" altLang="en-US" sz="1400" dirty="0"/>
          </a:p>
        </p:txBody>
      </p:sp>
      <p:sp>
        <p:nvSpPr>
          <p:cNvPr id="43" name="제목 1"/>
          <p:cNvSpPr>
            <a:spLocks noGrp="1"/>
          </p:cNvSpPr>
          <p:nvPr>
            <p:ph type="title"/>
          </p:nvPr>
        </p:nvSpPr>
        <p:spPr>
          <a:xfrm>
            <a:off x="596655" y="1240086"/>
            <a:ext cx="6651548" cy="866254"/>
          </a:xfrm>
        </p:spPr>
        <p:txBody>
          <a:bodyPr>
            <a:noAutofit/>
          </a:bodyPr>
          <a:lstStyle/>
          <a:p>
            <a:pPr algn="l" fontAlgn="base"/>
            <a:r>
              <a:rPr lang="en-US" altLang="ko-KR" sz="30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｢           </a:t>
            </a:r>
            <a:r>
              <a:rPr lang="ko-KR" altLang="en-US" sz="3000" b="1" dirty="0" smtClean="0">
                <a:solidFill>
                  <a:srgbClr val="FF33CC"/>
                </a:solidFill>
              </a:rPr>
              <a:t>행복 </a:t>
            </a:r>
            <a:r>
              <a:rPr lang="ko-KR" altLang="en-US" sz="3000" b="1" dirty="0" smtClean="0">
                <a:solidFill>
                  <a:srgbClr val="00B050"/>
                </a:solidFill>
              </a:rPr>
              <a:t>출산</a:t>
            </a:r>
            <a:r>
              <a:rPr lang="en-US" altLang="ko-KR" sz="3000" b="1" dirty="0" smtClean="0"/>
              <a:t>｣ </a:t>
            </a:r>
            <a:r>
              <a:rPr lang="ko-KR" altLang="en-US" sz="3000" b="1" dirty="0" smtClean="0"/>
              <a:t>원스톱 서비스  </a:t>
            </a:r>
            <a:endParaRPr lang="ko-KR" altLang="en-US" sz="3000" dirty="0"/>
          </a:p>
        </p:txBody>
      </p:sp>
      <p:pic>
        <p:nvPicPr>
          <p:cNvPr id="44" name="Picture 2" descr="E:\1. 주무\붙임3. 정부3.0 로고\01_행복한_정부_3.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19" y="1469837"/>
            <a:ext cx="1080120" cy="4204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1037582" y="6947128"/>
            <a:ext cx="549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｢           </a:t>
            </a:r>
            <a:r>
              <a:rPr lang="ko-KR" altLang="en-US" sz="2000" b="1" dirty="0" smtClean="0">
                <a:solidFill>
                  <a:srgbClr val="FF33CC"/>
                </a:solidFill>
              </a:rPr>
              <a:t>행복 </a:t>
            </a:r>
            <a:r>
              <a:rPr lang="ko-KR" altLang="en-US" sz="2000" b="1" dirty="0">
                <a:solidFill>
                  <a:srgbClr val="00B050"/>
                </a:solidFill>
              </a:rPr>
              <a:t>출산</a:t>
            </a:r>
            <a:r>
              <a:rPr lang="en-US" altLang="ko-KR" sz="2000" b="1" dirty="0" smtClean="0"/>
              <a:t> ｣</a:t>
            </a:r>
            <a:r>
              <a:rPr lang="ko-KR" altLang="en-US" sz="2000" b="1" dirty="0" smtClean="0"/>
              <a:t> 원스톱 서비스 이용방법</a:t>
            </a:r>
            <a:endParaRPr lang="ko-KR" altLang="en-US" sz="2000" b="1" dirty="0"/>
          </a:p>
        </p:txBody>
      </p:sp>
      <p:pic>
        <p:nvPicPr>
          <p:cNvPr id="46" name="Picture 2" descr="E:\1. 주무\붙임3. 정부3.0 로고\01_행복한_정부_3.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614" y="6947129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7561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8000" algn="l"/>
                <a:tab pos="1171575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8000" algn="l"/>
                <a:tab pos="1171575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8000" algn="l"/>
                <a:tab pos="1171575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8000" algn="l"/>
                <a:tab pos="1171575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3073" name="_x183020816" descr="EMB00001b780e7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932" y="457200"/>
            <a:ext cx="2341563" cy="757238"/>
          </a:xfrm>
          <a:prstGeom prst="rect">
            <a:avLst/>
          </a:prstGeom>
          <a:noFill/>
        </p:spPr>
      </p:pic>
      <p:sp>
        <p:nvSpPr>
          <p:cNvPr id="53" name="직사각형 52"/>
          <p:cNvSpPr/>
          <p:nvPr/>
        </p:nvSpPr>
        <p:spPr>
          <a:xfrm>
            <a:off x="612279" y="9739188"/>
            <a:ext cx="6408712" cy="313932"/>
          </a:xfrm>
          <a:prstGeom prst="rect">
            <a:avLst/>
          </a:prstGeom>
          <a:solidFill>
            <a:srgbClr val="FFFE90"/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b="1" dirty="0" smtClean="0"/>
              <a:t>* 신청방법 </a:t>
            </a:r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출생자의 주민등록 주소지 읍</a:t>
            </a:r>
            <a:r>
              <a:rPr lang="en-US" altLang="ko-KR" sz="1200" b="1" dirty="0" smtClean="0"/>
              <a:t>.</a:t>
            </a:r>
            <a:r>
              <a:rPr lang="ko-KR" altLang="en-US" sz="1200" b="1" dirty="0" smtClean="0"/>
              <a:t>면에서 출생신고와 함께 </a:t>
            </a:r>
            <a:r>
              <a:rPr lang="ko-KR" altLang="en-US" sz="1200" b="1" dirty="0" err="1" smtClean="0"/>
              <a:t>원스톱</a:t>
            </a:r>
            <a:r>
              <a:rPr lang="ko-KR" altLang="en-US" sz="1200" b="1" dirty="0" smtClean="0"/>
              <a:t> 서비스 신청</a:t>
            </a:r>
            <a:endParaRPr lang="ko-KR" altLang="en-US" sz="1200" dirty="0" smtClean="0"/>
          </a:p>
        </p:txBody>
      </p:sp>
      <p:sp>
        <p:nvSpPr>
          <p:cNvPr id="54" name="아래쪽 화살표 설명선 53"/>
          <p:cNvSpPr/>
          <p:nvPr/>
        </p:nvSpPr>
        <p:spPr>
          <a:xfrm>
            <a:off x="756295" y="3762524"/>
            <a:ext cx="6120680" cy="576064"/>
          </a:xfrm>
          <a:prstGeom prst="downArrowCallout">
            <a:avLst>
              <a:gd name="adj1" fmla="val 25000"/>
              <a:gd name="adj2" fmla="val 25000"/>
              <a:gd name="adj3" fmla="val 13095"/>
              <a:gd name="adj4" fmla="val 64977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kern="1800" spc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이렇게 제공됩니다</a:t>
            </a:r>
            <a:endParaRPr lang="ko-KR" altLang="en-US" sz="1800" kern="1800" spc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58" name="표 57"/>
          <p:cNvGraphicFramePr>
            <a:graphicFrameLocks noGrp="1"/>
          </p:cNvGraphicFramePr>
          <p:nvPr/>
        </p:nvGraphicFramePr>
        <p:xfrm>
          <a:off x="612279" y="4410596"/>
          <a:ext cx="6336704" cy="2448271"/>
        </p:xfrm>
        <a:graphic>
          <a:graphicData uri="http://schemas.openxmlformats.org/drawingml/2006/table">
            <a:tbl>
              <a:tblPr/>
              <a:tblGrid>
                <a:gridCol w="969143"/>
                <a:gridCol w="1789187"/>
                <a:gridCol w="1267341"/>
                <a:gridCol w="521846"/>
                <a:gridCol w="1789187"/>
              </a:tblGrid>
              <a:tr h="302580">
                <a:tc>
                  <a:txBody>
                    <a:bodyPr/>
                    <a:lstStyle/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baseline="0" dirty="0">
                          <a:solidFill>
                            <a:srgbClr val="000000"/>
                          </a:solidFill>
                          <a:ea typeface="HY중고딕"/>
                        </a:rPr>
                        <a:t>구 분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</a:endParaRPr>
                    </a:p>
                  </a:txBody>
                  <a:tcPr marL="44934" marR="44934" marT="12423" marB="1242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baseline="0" dirty="0">
                          <a:solidFill>
                            <a:srgbClr val="000000"/>
                          </a:solidFill>
                          <a:ea typeface="HY중고딕"/>
                        </a:rPr>
                        <a:t>사 업 내 용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</a:endParaRP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baseline="0" dirty="0">
                          <a:solidFill>
                            <a:srgbClr val="000000"/>
                          </a:solidFill>
                          <a:ea typeface="HY중고딕"/>
                        </a:rPr>
                        <a:t>기 관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</a:endParaRP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</a:endParaRPr>
                    </a:p>
                  </a:txBody>
                  <a:tcPr marL="44934" marR="44934" marT="12423" marB="1242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통 합 신 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44934" marR="44934" marT="12423" marB="1242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53">
                <a:tc rowSpan="3">
                  <a:txBody>
                    <a:bodyPr/>
                    <a:lstStyle/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전 국</a:t>
                      </a:r>
                    </a:p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공 통</a:t>
                      </a:r>
                    </a:p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서비스</a:t>
                      </a:r>
                    </a:p>
                  </a:txBody>
                  <a:tcPr marL="44934" marR="44934" marT="12423" marB="1242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504190" algn="l" fontAlgn="base" latinLnBrk="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가정양육수당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indent="-504190" algn="l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100" kern="0" spc="0" baseline="0" dirty="0" err="1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보육료지원</a:t>
                      </a: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14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면사무소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달</a:t>
                      </a:r>
                      <a:endParaRPr lang="en-US" altLang="ko-KR" sz="1300" b="1" kern="0" spc="0" baseline="0" dirty="0" smtClean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라</a:t>
                      </a:r>
                      <a:endParaRPr lang="en-US" altLang="ko-KR" sz="1300" b="1" kern="0" spc="0" baseline="0" dirty="0" smtClean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진</a:t>
                      </a:r>
                      <a:endParaRPr lang="en-US" altLang="ko-KR" sz="1300" b="1" kern="0" spc="0" baseline="0" dirty="0" smtClean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점</a:t>
                      </a:r>
                      <a:endParaRPr lang="ko-KR" altLang="en-US" sz="1300" kern="0" spc="0" baseline="0" dirty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  ⇒</a:t>
                      </a:r>
                      <a:endParaRPr lang="ko-KR" altLang="en-US" sz="1300" kern="0" spc="0" baseline="0" dirty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</a:txBody>
                  <a:tcPr marL="44934" marR="44934" marT="12423" marB="1242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 baseline="0" dirty="0">
                          <a:solidFill>
                            <a:srgbClr val="000000"/>
                          </a:solidFill>
                          <a:latin typeface="HY중고딕"/>
                          <a:ea typeface="맑은 고딕" pitchFamily="50" charset="-127"/>
                        </a:rPr>
                        <a:t>읍</a:t>
                      </a:r>
                      <a:r>
                        <a:rPr lang="en-US" altLang="ko-KR" sz="1100" b="1" kern="0" spc="-12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·</a:t>
                      </a:r>
                      <a:r>
                        <a:rPr lang="ko-KR" altLang="en-US" sz="1100" b="1" kern="0" spc="-120" baseline="0" dirty="0">
                          <a:solidFill>
                            <a:srgbClr val="000000"/>
                          </a:solidFill>
                          <a:latin typeface="HY중고딕"/>
                          <a:ea typeface="맑은 고딕" pitchFamily="50" charset="-127"/>
                        </a:rPr>
                        <a:t>면에서 </a:t>
                      </a:r>
                      <a:r>
                        <a:rPr lang="ko-KR" altLang="en-US" sz="1100" b="1" kern="0" spc="-120" baseline="0" dirty="0" smtClean="0">
                          <a:solidFill>
                            <a:srgbClr val="000000"/>
                          </a:solidFill>
                          <a:latin typeface="HY중고딕"/>
                          <a:ea typeface="맑은 고딕" pitchFamily="50" charset="-127"/>
                        </a:rPr>
                        <a:t> 출생 </a:t>
                      </a:r>
                      <a:r>
                        <a:rPr lang="ko-KR" altLang="en-US" sz="1100" b="1" kern="0" spc="-120" baseline="0" dirty="0" err="1">
                          <a:solidFill>
                            <a:srgbClr val="000000"/>
                          </a:solidFill>
                          <a:latin typeface="HY중고딕"/>
                          <a:ea typeface="맑은 고딕" pitchFamily="50" charset="-127"/>
                        </a:rPr>
                        <a:t>신고시</a:t>
                      </a:r>
                      <a:r>
                        <a:rPr lang="ko-KR" altLang="en-US" sz="1100" b="1" kern="0" spc="-120" baseline="0" dirty="0">
                          <a:solidFill>
                            <a:srgbClr val="000000"/>
                          </a:solidFill>
                          <a:latin typeface="HY중고딕"/>
                          <a:ea typeface="맑은 고딕" pitchFamily="50" charset="-127"/>
                        </a:rPr>
                        <a:t> 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latin typeface="HY중고딕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통합 신청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   • </a:t>
                      </a: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수혜 누락방지</a:t>
                      </a:r>
                    </a:p>
                    <a:p>
                      <a:pPr marL="0" marR="0" indent="0" algn="just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   • </a:t>
                      </a: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적시 서비스 수혜</a:t>
                      </a:r>
                    </a:p>
                    <a:p>
                      <a:pPr marL="0" marR="0" indent="0" algn="just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   • </a:t>
                      </a: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시간 절약</a:t>
                      </a:r>
                    </a:p>
                    <a:p>
                      <a:pPr marL="0" marR="0" indent="0" algn="just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   • </a:t>
                      </a: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비용 절감</a:t>
                      </a:r>
                    </a:p>
                    <a:p>
                      <a:pPr marL="0" marR="0" indent="0" algn="just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   • </a:t>
                      </a: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구비서류 최소화</a:t>
                      </a:r>
                    </a:p>
                  </a:txBody>
                  <a:tcPr marL="44934" marR="44934" marT="12423" marB="1242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3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504190" algn="l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- </a:t>
                      </a:r>
                      <a:r>
                        <a:rPr lang="en-US" altLang="ko-KR" sz="1100" kern="0" spc="-17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kern="0" spc="-17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다자녀 등</a:t>
                      </a:r>
                      <a:r>
                        <a:rPr lang="en-US" altLang="ko-KR" sz="1100" kern="0" spc="-17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) </a:t>
                      </a:r>
                      <a:r>
                        <a:rPr lang="ko-KR" altLang="en-US" sz="1100" kern="0" spc="-17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전기료감액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latin typeface="휴먼명조"/>
                        <a:ea typeface="맑은 고딕" pitchFamily="50" charset="-127"/>
                      </a:endParaRP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24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한국전력공사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1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504190" algn="l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- </a:t>
                      </a:r>
                      <a:r>
                        <a:rPr lang="en-US" altLang="ko-KR" sz="1100" kern="0" spc="-26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kern="0" spc="-26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다자녀 등</a:t>
                      </a:r>
                      <a:r>
                        <a:rPr lang="en-US" altLang="ko-KR" sz="1100" kern="0" spc="-26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) </a:t>
                      </a:r>
                      <a:r>
                        <a:rPr lang="ko-KR" altLang="en-US" sz="1100" kern="0" spc="-26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도시가스요금 감액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latin typeface="휴먼명조"/>
                        <a:ea typeface="맑은 고딕" pitchFamily="50" charset="-127"/>
                      </a:endParaRP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24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도시가스회사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62991">
                <a:tc>
                  <a:txBody>
                    <a:bodyPr/>
                    <a:lstStyle/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장성군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개   </a:t>
                      </a: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별</a:t>
                      </a:r>
                    </a:p>
                    <a:p>
                      <a:pPr marL="0" marR="0" indent="-504190" algn="ctr" fontAlgn="base" latinLnBrk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서비스</a:t>
                      </a:r>
                    </a:p>
                  </a:txBody>
                  <a:tcPr marL="44934" marR="44934" marT="12423" marB="1242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504190" algn="l" fontAlgn="base" latinLnBrk="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-</a:t>
                      </a:r>
                      <a:r>
                        <a:rPr lang="ko-KR" altLang="en-US" sz="1100" kern="0" spc="5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kern="0" spc="5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출산양육지원금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indent="-504190" algn="l" fontAlgn="base" latinLnBrk="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5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100" kern="0" spc="5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출산축하용품 지원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  <a:p>
                      <a:pPr marL="0" marR="0" indent="-504190" algn="l" fontAlgn="base" latinLnBrk="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50" baseline="0" dirty="0">
                          <a:solidFill>
                            <a:srgbClr val="000000"/>
                          </a:solidFill>
                          <a:latin typeface="휴먼명조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100" kern="0" spc="5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무료 </a:t>
                      </a:r>
                      <a:r>
                        <a:rPr lang="ko-KR" altLang="en-US" sz="1100" kern="0" spc="50" baseline="0" dirty="0" err="1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유축기</a:t>
                      </a:r>
                      <a:r>
                        <a:rPr lang="ko-KR" altLang="en-US" sz="1100" kern="0" spc="5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kern="0" spc="50" baseline="0" dirty="0" smtClean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대여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a typeface="맑은 고딕" pitchFamily="50" charset="-127"/>
                      </a:endParaRP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a typeface="맑은 고딕" pitchFamily="50" charset="-127"/>
                        </a:rPr>
                        <a:t>보 건 소</a:t>
                      </a:r>
                    </a:p>
                  </a:txBody>
                  <a:tcPr marL="44934" marR="44934" marT="12423" marB="12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332702" y="1158766"/>
            <a:ext cx="5348253" cy="533400"/>
            <a:chOff x="1296" y="2044"/>
            <a:chExt cx="3168" cy="336"/>
          </a:xfrm>
        </p:grpSpPr>
        <p:sp>
          <p:nvSpPr>
            <p:cNvPr id="13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</p:spPr>
          <p:txBody>
            <a:bodyPr wrap="none" anchor="ctr"/>
            <a:lstStyle/>
            <a:p>
              <a:endParaRPr lang="ko-KR" altLang="en-US" dirty="0">
                <a:latin typeface="+mj-lt"/>
              </a:endParaRPr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109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endParaRPr lang="en-US" altLang="ko-KR" sz="2400" b="1" dirty="0">
                <a:solidFill>
                  <a:srgbClr val="FFFFFF"/>
                </a:solidFill>
                <a:latin typeface="+mj-lt"/>
                <a:ea typeface="굴림" pitchFamily="50" charset="-127"/>
              </a:endParaRPr>
            </a:p>
          </p:txBody>
        </p:sp>
      </p:grpSp>
      <p:sp>
        <p:nvSpPr>
          <p:cNvPr id="19" name="Rectangle 14"/>
          <p:cNvSpPr>
            <a:spLocks noChangeArrowheads="1"/>
          </p:cNvSpPr>
          <p:nvPr/>
        </p:nvSpPr>
        <p:spPr bwMode="gray">
          <a:xfrm rot="3419336">
            <a:off x="240232" y="1260012"/>
            <a:ext cx="380064" cy="349414"/>
          </a:xfrm>
          <a:prstGeom prst="rect">
            <a:avLst/>
          </a:prstGeom>
          <a:gradFill rotWithShape="1">
            <a:gsLst>
              <a:gs pos="0">
                <a:srgbClr val="006699"/>
              </a:gs>
              <a:gs pos="100000">
                <a:srgbClr val="002F47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006699"/>
            </a:extrusionClr>
          </a:sp3d>
        </p:spPr>
        <p:txBody>
          <a:bodyPr wrap="none" anchor="ctr">
            <a:flatTx/>
          </a:bodyPr>
          <a:lstStyle/>
          <a:p>
            <a:endParaRPr lang="ko-KR" altLang="en-US" dirty="0">
              <a:ea typeface="굴림" pitchFamily="50" charset="-127"/>
            </a:endParaRPr>
          </a:p>
        </p:txBody>
      </p:sp>
      <p:pic>
        <p:nvPicPr>
          <p:cNvPr id="25" name="내용 개체 틀 3" descr="02_행복한_정부_3.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895" y="162124"/>
            <a:ext cx="1096944" cy="751048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8263" y="1806838"/>
            <a:ext cx="66132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12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※ 서비스 이용 중 궁금하신 사항은 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장성군청</a:t>
            </a:r>
            <a:r>
              <a:rPr kumimoji="1" lang="ko-KR" altLang="ko-KR" sz="12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ko-KR" sz="12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홈페이지나 담당자에게 문의하시기 바랍니다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굴림" pitchFamily="50" charset="-127"/>
                <a:cs typeface="굴림" pitchFamily="50" charset="-127"/>
              </a:rPr>
              <a:t>.</a:t>
            </a:r>
            <a:endParaRPr kumimoji="1" lang="en-US" altLang="ko-KR" sz="1200" dirty="0"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24247" y="9511694"/>
            <a:ext cx="6768753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11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※ </a:t>
            </a:r>
            <a:r>
              <a:rPr kumimoji="1" lang="en-US" altLang="ko-KR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다자녀 전기요금 감면</a:t>
            </a:r>
            <a:r>
              <a:rPr kumimoji="1" lang="en-US" altLang="ko-KR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)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기초수급자</a:t>
            </a:r>
            <a:r>
              <a:rPr kumimoji="1" lang="en-US" altLang="ko-KR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·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장애인 대상인 경우</a:t>
            </a:r>
            <a:r>
              <a:rPr kumimoji="1" lang="en-US" altLang="ko-KR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감면 폭이 큰 대상으로 혜택을 드림</a:t>
            </a:r>
            <a:endParaRPr kumimoji="1" lang="en-US" altLang="ko-KR" sz="1100" dirty="0" smtClean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11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※ </a:t>
            </a:r>
            <a:r>
              <a:rPr kumimoji="1" lang="en-US" altLang="ko-KR" sz="11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1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다자녀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가스</a:t>
            </a:r>
            <a:r>
              <a:rPr kumimoji="1" lang="en-US" altLang="ko-KR" sz="11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 ·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난방요금 감면</a:t>
            </a:r>
            <a:r>
              <a:rPr kumimoji="1" lang="en-US" altLang="ko-KR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) </a:t>
            </a:r>
            <a:r>
              <a:rPr kumimoji="1" lang="ko-KR" altLang="en-US" sz="11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기초수급자</a:t>
            </a:r>
            <a:r>
              <a:rPr kumimoji="1" lang="en-US" altLang="ko-KR" sz="11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·</a:t>
            </a:r>
            <a:r>
              <a:rPr kumimoji="1" lang="ko-KR" altLang="en-US" sz="11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장애인 대상인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경우</a:t>
            </a:r>
            <a:r>
              <a:rPr kumimoji="1" lang="en-US" altLang="ko-KR" sz="110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중복 경감이 적용되지 않음</a:t>
            </a:r>
            <a:r>
              <a:rPr kumimoji="1" lang="en-US" altLang="ko-KR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신청불필요</a:t>
            </a:r>
            <a:endParaRPr kumimoji="1" lang="en-US" altLang="ko-KR" sz="1100" dirty="0" smtClean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4016501"/>
              </p:ext>
            </p:extLst>
          </p:nvPr>
        </p:nvGraphicFramePr>
        <p:xfrm>
          <a:off x="396255" y="2166878"/>
          <a:ext cx="6691170" cy="719940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14505"/>
                <a:gridCol w="1447638"/>
                <a:gridCol w="862193"/>
                <a:gridCol w="1349392"/>
                <a:gridCol w="1170888"/>
                <a:gridCol w="1146554"/>
              </a:tblGrid>
              <a:tr h="4003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유형</a:t>
                      </a:r>
                      <a:endParaRPr lang="ko-KR" altLang="en-US" sz="9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급부 명</a:t>
                      </a:r>
                      <a:endParaRPr lang="ko-KR" altLang="en-US" sz="9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처리기한</a:t>
                      </a:r>
                      <a:endParaRPr lang="en-US" altLang="ko-KR" sz="900" dirty="0" smtClean="0"/>
                    </a:p>
                    <a:p>
                      <a:pPr algn="ctr" latinLnBrk="1"/>
                      <a:r>
                        <a:rPr lang="en-US" altLang="ko-KR" sz="900" dirty="0" smtClean="0"/>
                        <a:t>(</a:t>
                      </a:r>
                      <a:r>
                        <a:rPr lang="ko-KR" altLang="en-US" sz="900" dirty="0" smtClean="0"/>
                        <a:t>통보방법</a:t>
                      </a:r>
                      <a:r>
                        <a:rPr lang="en-US" altLang="ko-KR" sz="900" dirty="0" smtClean="0"/>
                        <a:t>)</a:t>
                      </a:r>
                      <a:endParaRPr lang="ko-KR" altLang="en-US" sz="9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지급액</a:t>
                      </a:r>
                      <a:r>
                        <a:rPr lang="en-US" altLang="ko-KR" sz="900" dirty="0" smtClean="0"/>
                        <a:t>(</a:t>
                      </a:r>
                      <a:r>
                        <a:rPr lang="ko-KR" altLang="en-US" sz="900" dirty="0" smtClean="0"/>
                        <a:t>내용</a:t>
                      </a:r>
                      <a:r>
                        <a:rPr lang="en-US" altLang="ko-KR" sz="900" dirty="0" smtClean="0"/>
                        <a:t>)</a:t>
                      </a:r>
                      <a:endParaRPr lang="ko-KR" altLang="en-US" sz="9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개별 신청 시</a:t>
                      </a:r>
                      <a:endParaRPr lang="en-US" altLang="ko-KR" sz="900" dirty="0" smtClean="0"/>
                    </a:p>
                    <a:p>
                      <a:pPr algn="ctr" latinLnBrk="1"/>
                      <a:r>
                        <a:rPr lang="ko-KR" altLang="en-US" sz="900" dirty="0" smtClean="0"/>
                        <a:t>구비서류</a:t>
                      </a:r>
                      <a:endParaRPr lang="ko-KR" altLang="en-US" sz="9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담당자 연락처</a:t>
                      </a:r>
                      <a:endParaRPr lang="ko-KR" altLang="en-US" sz="9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</a:tr>
              <a:tr h="189782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일반</a:t>
                      </a:r>
                      <a:endParaRPr lang="en-US" altLang="ko-KR" sz="900" dirty="0" smtClean="0"/>
                    </a:p>
                    <a:p>
                      <a:pPr algn="ctr" latinLnBrk="1"/>
                      <a:r>
                        <a:rPr lang="en-US" altLang="ko-KR" sz="900" dirty="0" smtClean="0"/>
                        <a:t>*</a:t>
                      </a:r>
                      <a:r>
                        <a:rPr lang="ko-KR" altLang="en-US" sz="900" dirty="0" smtClean="0"/>
                        <a:t>소득무관</a:t>
                      </a:r>
                      <a:endParaRPr lang="en-US" altLang="ko-KR" sz="900" dirty="0" smtClean="0"/>
                    </a:p>
                    <a:p>
                      <a:pPr algn="ctr" latinLnBrk="1"/>
                      <a:r>
                        <a:rPr lang="en-US" altLang="ko-KR" sz="900" dirty="0" smtClean="0"/>
                        <a:t>(</a:t>
                      </a:r>
                      <a:r>
                        <a:rPr lang="ko-KR" altLang="en-US" sz="900" dirty="0" smtClean="0"/>
                        <a:t>양자택일</a:t>
                      </a:r>
                      <a:r>
                        <a:rPr lang="en-US" altLang="ko-KR" sz="900" dirty="0" smtClean="0"/>
                        <a:t>)</a:t>
                      </a:r>
                      <a:endParaRPr lang="ko-KR" altLang="en-US" sz="9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smtClean="0"/>
                        <a:t>가정양육수당 신청</a:t>
                      </a:r>
                      <a:endParaRPr lang="en-US" altLang="ko-KR" sz="800" dirty="0" smtClean="0"/>
                    </a:p>
                    <a:p>
                      <a:pPr algn="l" latinLnBrk="1"/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*</a:t>
                      </a:r>
                      <a:r>
                        <a:rPr lang="ko-KR" altLang="en-US" sz="700" dirty="0" smtClean="0"/>
                        <a:t>가정에서 직접 아이를 돌보는 경우 신청가능하며 출생 후 </a:t>
                      </a:r>
                      <a:r>
                        <a:rPr lang="en-US" altLang="ko-KR" sz="700" dirty="0" smtClean="0"/>
                        <a:t>60</a:t>
                      </a:r>
                      <a:r>
                        <a:rPr lang="ko-KR" altLang="en-US" sz="700" dirty="0" smtClean="0"/>
                        <a:t>일 전까진 신청하여야 출생일로부터 소급 지원함</a:t>
                      </a:r>
                      <a:endParaRPr lang="ko-KR" altLang="en-US" sz="7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14</a:t>
                      </a:r>
                      <a:r>
                        <a:rPr lang="ko-KR" altLang="en-US" sz="800" dirty="0" smtClean="0"/>
                        <a:t>일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문자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우편</a:t>
                      </a:r>
                      <a:r>
                        <a:rPr lang="en-US" altLang="ko-KR" sz="800" dirty="0" smtClean="0"/>
                        <a:t>, </a:t>
                      </a:r>
                    </a:p>
                    <a:p>
                      <a:pPr algn="ctr" latinLnBrk="1"/>
                      <a:r>
                        <a:rPr lang="ko-KR" altLang="en-US" sz="800" dirty="0" smtClean="0"/>
                        <a:t>서면 통보</a:t>
                      </a:r>
                      <a:r>
                        <a:rPr lang="en-US" altLang="ko-KR" sz="800" dirty="0" smtClean="0"/>
                        <a:t>)</a:t>
                      </a:r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r>
                        <a:rPr lang="en-US" altLang="ko-KR" sz="800" dirty="0" smtClean="0"/>
                        <a:t>*</a:t>
                      </a:r>
                      <a:r>
                        <a:rPr lang="ko-KR" altLang="en-US" sz="800" dirty="0" smtClean="0"/>
                        <a:t>매월</a:t>
                      </a:r>
                      <a:r>
                        <a:rPr lang="en-US" altLang="ko-KR" sz="800" dirty="0" smtClean="0"/>
                        <a:t>25</a:t>
                      </a:r>
                      <a:r>
                        <a:rPr lang="ko-KR" altLang="en-US" sz="800" dirty="0" smtClean="0"/>
                        <a:t>일 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입금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일반</a:t>
                      </a:r>
                      <a:r>
                        <a:rPr lang="en-US" altLang="ko-KR" sz="800" dirty="0" smtClean="0"/>
                        <a:t>)</a:t>
                      </a:r>
                    </a:p>
                    <a:p>
                      <a:pPr algn="l" latinLnBrk="1"/>
                      <a:r>
                        <a:rPr lang="en-US" altLang="ko-KR" sz="800" dirty="0" smtClean="0"/>
                        <a:t>-12</a:t>
                      </a:r>
                      <a:r>
                        <a:rPr lang="ko-KR" altLang="en-US" sz="800" dirty="0" smtClean="0"/>
                        <a:t>개월 미만</a:t>
                      </a:r>
                      <a:r>
                        <a:rPr lang="en-US" altLang="ko-KR" sz="800" dirty="0" smtClean="0"/>
                        <a:t>:20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-12~24</a:t>
                      </a:r>
                      <a:r>
                        <a:rPr lang="ko-KR" altLang="en-US" sz="800" dirty="0" smtClean="0"/>
                        <a:t>개월 미만</a:t>
                      </a:r>
                      <a:r>
                        <a:rPr lang="en-US" altLang="ko-KR" sz="800" dirty="0" smtClean="0"/>
                        <a:t>:15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-24~86</a:t>
                      </a:r>
                      <a:r>
                        <a:rPr lang="ko-KR" altLang="en-US" sz="800" dirty="0" smtClean="0"/>
                        <a:t>개월 미만 </a:t>
                      </a:r>
                      <a:r>
                        <a:rPr lang="en-US" altLang="ko-KR" sz="800" dirty="0" smtClean="0"/>
                        <a:t>:10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algn="l" latinLnBrk="1"/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장애아동</a:t>
                      </a:r>
                      <a:r>
                        <a:rPr lang="en-US" altLang="ko-KR" sz="800" dirty="0" smtClean="0"/>
                        <a:t>)</a:t>
                      </a:r>
                    </a:p>
                    <a:p>
                      <a:pPr algn="l" latinLnBrk="1"/>
                      <a:r>
                        <a:rPr lang="en-US" altLang="ko-KR" sz="800" dirty="0" smtClean="0"/>
                        <a:t>-36</a:t>
                      </a:r>
                      <a:r>
                        <a:rPr lang="ko-KR" altLang="en-US" sz="800" dirty="0" smtClean="0"/>
                        <a:t>개월 미만</a:t>
                      </a:r>
                      <a:r>
                        <a:rPr lang="en-US" altLang="ko-KR" sz="800" dirty="0" smtClean="0"/>
                        <a:t>:20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algn="l" latinLnBrk="1"/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농어촌 아동</a:t>
                      </a:r>
                      <a:r>
                        <a:rPr lang="en-US" altLang="ko-KR" sz="800" dirty="0" smtClean="0"/>
                        <a:t>)</a:t>
                      </a:r>
                    </a:p>
                    <a:p>
                      <a:pPr algn="l" latinLnBrk="1"/>
                      <a:r>
                        <a:rPr lang="en-US" altLang="ko-KR" sz="800" dirty="0" smtClean="0"/>
                        <a:t>-12</a:t>
                      </a:r>
                      <a:r>
                        <a:rPr lang="ko-KR" altLang="en-US" sz="800" dirty="0" smtClean="0"/>
                        <a:t>개월 미만</a:t>
                      </a:r>
                      <a:r>
                        <a:rPr lang="en-US" altLang="ko-KR" sz="800" dirty="0" smtClean="0"/>
                        <a:t>20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-12~24</a:t>
                      </a:r>
                      <a:r>
                        <a:rPr lang="ko-KR" altLang="en-US" sz="800" dirty="0" err="1" smtClean="0"/>
                        <a:t>개월미만</a:t>
                      </a:r>
                      <a:r>
                        <a:rPr lang="en-US" altLang="ko-KR" sz="800" dirty="0" smtClean="0"/>
                        <a:t>:17.7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※ </a:t>
                      </a:r>
                      <a:r>
                        <a:rPr lang="ko-KR" altLang="en-US" sz="700" dirty="0" smtClean="0"/>
                        <a:t>만</a:t>
                      </a:r>
                      <a:r>
                        <a:rPr lang="en-US" altLang="ko-KR" sz="700" dirty="0" smtClean="0"/>
                        <a:t>5</a:t>
                      </a:r>
                      <a:r>
                        <a:rPr lang="ko-KR" altLang="en-US" sz="700" dirty="0" err="1" smtClean="0"/>
                        <a:t>세아</a:t>
                      </a:r>
                      <a:r>
                        <a:rPr lang="en-US" altLang="ko-KR" sz="700" dirty="0" smtClean="0"/>
                        <a:t>(</a:t>
                      </a:r>
                      <a:r>
                        <a:rPr lang="ko-KR" altLang="en-US" sz="700" dirty="0" smtClean="0"/>
                        <a:t>최대</a:t>
                      </a:r>
                      <a:r>
                        <a:rPr lang="en-US" altLang="ko-KR" sz="700" dirty="0" smtClean="0"/>
                        <a:t>84</a:t>
                      </a:r>
                      <a:r>
                        <a:rPr lang="ko-KR" altLang="en-US" sz="700" dirty="0" smtClean="0"/>
                        <a:t>개월</a:t>
                      </a:r>
                      <a:endParaRPr lang="en-US" altLang="ko-KR" sz="7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   </a:t>
                      </a:r>
                      <a:r>
                        <a:rPr lang="ko-KR" altLang="en-US" sz="700" dirty="0" smtClean="0"/>
                        <a:t>미만</a:t>
                      </a:r>
                      <a:r>
                        <a:rPr lang="en-US" altLang="ko-KR" sz="700" dirty="0" smtClean="0"/>
                        <a:t>)</a:t>
                      </a:r>
                      <a:r>
                        <a:rPr lang="ko-KR" altLang="en-US" sz="700" dirty="0" smtClean="0"/>
                        <a:t>까지 지원</a:t>
                      </a:r>
                      <a:endParaRPr lang="en-US" altLang="ko-KR" sz="7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smtClean="0"/>
                        <a:t>통장사본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아동 또는 부모명의</a:t>
                      </a:r>
                      <a:r>
                        <a:rPr lang="en-US" altLang="ko-KR" sz="800" dirty="0" smtClean="0"/>
                        <a:t>)</a:t>
                      </a:r>
                    </a:p>
                    <a:p>
                      <a:pPr algn="l" latinLnBrk="1"/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* </a:t>
                      </a:r>
                      <a:r>
                        <a:rPr lang="ko-KR" altLang="en-US" sz="700" dirty="0" smtClean="0"/>
                        <a:t>대상자에 따라</a:t>
                      </a:r>
                      <a:endParaRPr lang="en-US" altLang="ko-KR" sz="7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-</a:t>
                      </a:r>
                      <a:r>
                        <a:rPr lang="ko-KR" altLang="en-US" sz="700" dirty="0" smtClean="0"/>
                        <a:t>장애인양육수당</a:t>
                      </a:r>
                      <a:endParaRPr lang="en-US" altLang="ko-KR" sz="700" dirty="0" smtClean="0"/>
                    </a:p>
                    <a:p>
                      <a:pPr algn="l" latinLnBrk="1"/>
                      <a:r>
                        <a:rPr lang="ko-KR" altLang="en-US" sz="700" dirty="0" smtClean="0"/>
                        <a:t> </a:t>
                      </a:r>
                      <a:r>
                        <a:rPr lang="ko-KR" altLang="en-US" sz="700" dirty="0" err="1" smtClean="0"/>
                        <a:t>신청시</a:t>
                      </a:r>
                      <a:r>
                        <a:rPr lang="en-US" altLang="ko-KR" sz="700" dirty="0" smtClean="0"/>
                        <a:t>:</a:t>
                      </a:r>
                      <a:r>
                        <a:rPr lang="ko-KR" altLang="en-US" sz="700" dirty="0" smtClean="0"/>
                        <a:t>질환진단서</a:t>
                      </a:r>
                      <a:endParaRPr lang="en-US" altLang="ko-KR" sz="7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-</a:t>
                      </a:r>
                      <a:r>
                        <a:rPr lang="ko-KR" altLang="en-US" sz="700" dirty="0" smtClean="0"/>
                        <a:t>농어촌양육수당</a:t>
                      </a:r>
                      <a:endParaRPr lang="en-US" altLang="ko-KR" sz="700" dirty="0" smtClean="0"/>
                    </a:p>
                    <a:p>
                      <a:pPr algn="l" latinLnBrk="1"/>
                      <a:r>
                        <a:rPr lang="ko-KR" altLang="en-US" sz="700" dirty="0" smtClean="0"/>
                        <a:t> </a:t>
                      </a:r>
                      <a:r>
                        <a:rPr lang="ko-KR" altLang="en-US" sz="700" dirty="0" err="1" smtClean="0"/>
                        <a:t>신청시</a:t>
                      </a:r>
                      <a:r>
                        <a:rPr lang="en-US" altLang="ko-KR" sz="700" dirty="0" smtClean="0"/>
                        <a:t>:</a:t>
                      </a:r>
                      <a:r>
                        <a:rPr lang="ko-KR" altLang="en-US" sz="700" dirty="0" smtClean="0"/>
                        <a:t>농업인 확인서</a:t>
                      </a:r>
                      <a:endParaRPr lang="ko-KR" altLang="en-US" sz="7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장성군주민복지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양육수당 담당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전화</a:t>
                      </a:r>
                      <a:r>
                        <a:rPr lang="en-US" altLang="ko-KR" sz="800" dirty="0" smtClean="0"/>
                        <a:t>:390-7415</a:t>
                      </a:r>
                    </a:p>
                    <a:p>
                      <a:pPr algn="ctr" latinLnBrk="1"/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</a:tr>
              <a:tr h="102457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smtClean="0"/>
                        <a:t>만</a:t>
                      </a:r>
                      <a:r>
                        <a:rPr lang="en-US" altLang="ko-KR" sz="800" dirty="0" smtClean="0"/>
                        <a:t>0~2</a:t>
                      </a:r>
                      <a:r>
                        <a:rPr lang="ko-KR" altLang="en-US" sz="800" dirty="0" smtClean="0"/>
                        <a:t>세 </a:t>
                      </a:r>
                      <a:r>
                        <a:rPr lang="ko-KR" altLang="en-US" sz="800" dirty="0" err="1" smtClean="0"/>
                        <a:t>보육료</a:t>
                      </a:r>
                      <a:r>
                        <a:rPr lang="ko-KR" altLang="en-US" sz="800" dirty="0" smtClean="0"/>
                        <a:t> 신청</a:t>
                      </a:r>
                      <a:endParaRPr lang="en-US" altLang="ko-KR" sz="800" dirty="0" smtClean="0"/>
                    </a:p>
                    <a:p>
                      <a:pPr algn="l" latinLnBrk="1"/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*</a:t>
                      </a:r>
                      <a:r>
                        <a:rPr lang="ko-KR" altLang="en-US" sz="700" dirty="0" err="1" smtClean="0"/>
                        <a:t>어린이집을</a:t>
                      </a:r>
                      <a:r>
                        <a:rPr lang="ko-KR" altLang="en-US" sz="700" dirty="0" smtClean="0"/>
                        <a:t> 이용하는 </a:t>
                      </a:r>
                      <a:endParaRPr lang="en-US" altLang="ko-KR" sz="700" dirty="0" smtClean="0"/>
                    </a:p>
                    <a:p>
                      <a:pPr algn="l" latinLnBrk="1"/>
                      <a:r>
                        <a:rPr lang="ko-KR" altLang="en-US" sz="700" dirty="0" err="1" smtClean="0"/>
                        <a:t>영유아의</a:t>
                      </a:r>
                      <a:r>
                        <a:rPr lang="ko-KR" altLang="en-US" sz="700" dirty="0" smtClean="0"/>
                        <a:t> </a:t>
                      </a:r>
                      <a:r>
                        <a:rPr lang="ko-KR" altLang="en-US" sz="700" dirty="0" err="1" smtClean="0"/>
                        <a:t>보육료를</a:t>
                      </a:r>
                      <a:r>
                        <a:rPr lang="ko-KR" altLang="en-US" sz="700" dirty="0" smtClean="0"/>
                        <a:t> 지원하며 </a:t>
                      </a:r>
                      <a:r>
                        <a:rPr lang="ko-KR" altLang="en-US" sz="700" dirty="0" err="1" smtClean="0"/>
                        <a:t>어린이집</a:t>
                      </a:r>
                      <a:r>
                        <a:rPr lang="ko-KR" altLang="en-US" sz="700" dirty="0" smtClean="0"/>
                        <a:t> </a:t>
                      </a:r>
                      <a:r>
                        <a:rPr lang="ko-KR" altLang="en-US" sz="700" dirty="0" err="1" smtClean="0"/>
                        <a:t>재원하기</a:t>
                      </a:r>
                      <a:r>
                        <a:rPr lang="ko-KR" altLang="en-US" sz="700" dirty="0" smtClean="0"/>
                        <a:t> 전에 반드시 </a:t>
                      </a:r>
                      <a:r>
                        <a:rPr lang="ko-KR" altLang="en-US" sz="700" dirty="0" err="1" smtClean="0"/>
                        <a:t>보육료</a:t>
                      </a:r>
                      <a:r>
                        <a:rPr lang="ko-KR" altLang="en-US" sz="700" dirty="0" smtClean="0"/>
                        <a:t> 변경 신청하여야 함</a:t>
                      </a:r>
                      <a:r>
                        <a:rPr lang="en-US" altLang="ko-KR" sz="700" dirty="0" smtClean="0"/>
                        <a:t>.</a:t>
                      </a:r>
                      <a:endParaRPr lang="ko-KR" altLang="en-US" sz="7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14</a:t>
                      </a:r>
                      <a:r>
                        <a:rPr lang="ko-KR" altLang="en-US" sz="800" dirty="0" smtClean="0"/>
                        <a:t>일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문자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우편</a:t>
                      </a:r>
                      <a:r>
                        <a:rPr lang="en-US" altLang="ko-KR" sz="800" dirty="0" smtClean="0"/>
                        <a:t>,</a:t>
                      </a:r>
                    </a:p>
                    <a:p>
                      <a:pPr algn="ctr" latinLnBrk="1"/>
                      <a:r>
                        <a:rPr lang="en-US" altLang="ko-KR" sz="800" dirty="0" smtClean="0"/>
                        <a:t> </a:t>
                      </a:r>
                      <a:r>
                        <a:rPr lang="ko-KR" altLang="en-US" sz="800" dirty="0" smtClean="0"/>
                        <a:t>서면 통보</a:t>
                      </a:r>
                      <a:r>
                        <a:rPr lang="en-US" altLang="ko-KR" sz="800" dirty="0" smtClean="0"/>
                        <a:t>)</a:t>
                      </a:r>
                    </a:p>
                    <a:p>
                      <a:pPr algn="ctr" latinLnBrk="1"/>
                      <a:endParaRPr lang="en-US" altLang="ko-KR" sz="700" dirty="0" smtClean="0"/>
                    </a:p>
                    <a:p>
                      <a:pPr algn="ctr" latinLnBrk="1"/>
                      <a:r>
                        <a:rPr lang="en-US" altLang="ko-KR" sz="700" dirty="0" smtClean="0"/>
                        <a:t>*</a:t>
                      </a:r>
                      <a:r>
                        <a:rPr lang="ko-KR" altLang="en-US" sz="700" dirty="0" err="1" smtClean="0"/>
                        <a:t>어린이집으로</a:t>
                      </a:r>
                      <a:r>
                        <a:rPr lang="ko-KR" altLang="en-US" sz="700" dirty="0" smtClean="0"/>
                        <a:t> 직접</a:t>
                      </a:r>
                      <a:r>
                        <a:rPr lang="ko-KR" altLang="en-US" sz="700" baseline="0" dirty="0" smtClean="0"/>
                        <a:t> 지원</a:t>
                      </a:r>
                      <a:endParaRPr lang="ko-KR" altLang="en-US" sz="7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만</a:t>
                      </a:r>
                      <a:r>
                        <a:rPr lang="en-US" altLang="ko-KR" sz="800" dirty="0" smtClean="0"/>
                        <a:t>0</a:t>
                      </a:r>
                      <a:r>
                        <a:rPr lang="ko-KR" altLang="en-US" sz="800" dirty="0" err="1" smtClean="0"/>
                        <a:t>세아</a:t>
                      </a:r>
                      <a:r>
                        <a:rPr lang="ko-KR" altLang="en-US" sz="800" dirty="0" smtClean="0"/>
                        <a:t> </a:t>
                      </a:r>
                      <a:r>
                        <a:rPr lang="en-US" altLang="ko-KR" sz="800" dirty="0" smtClean="0"/>
                        <a:t>:41.8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만</a:t>
                      </a:r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err="1" smtClean="0"/>
                        <a:t>세아</a:t>
                      </a:r>
                      <a:r>
                        <a:rPr lang="ko-KR" altLang="en-US" sz="800" dirty="0" smtClean="0"/>
                        <a:t> </a:t>
                      </a:r>
                      <a:r>
                        <a:rPr lang="en-US" altLang="ko-KR" sz="800" dirty="0" smtClean="0"/>
                        <a:t>:36.8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만</a:t>
                      </a:r>
                      <a:r>
                        <a:rPr lang="en-US" altLang="ko-KR" sz="800" dirty="0" smtClean="0"/>
                        <a:t>2</a:t>
                      </a:r>
                      <a:r>
                        <a:rPr lang="ko-KR" altLang="en-US" sz="800" dirty="0" err="1" smtClean="0"/>
                        <a:t>세아</a:t>
                      </a:r>
                      <a:r>
                        <a:rPr lang="ko-KR" altLang="en-US" sz="800" dirty="0" smtClean="0"/>
                        <a:t> </a:t>
                      </a:r>
                      <a:r>
                        <a:rPr lang="en-US" altLang="ko-KR" sz="800" dirty="0" smtClean="0"/>
                        <a:t>:30.4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※</a:t>
                      </a:r>
                      <a:r>
                        <a:rPr lang="ko-KR" altLang="en-US" sz="800" dirty="0" smtClean="0"/>
                        <a:t>만</a:t>
                      </a:r>
                      <a:r>
                        <a:rPr lang="en-US" altLang="ko-KR" sz="800" dirty="0" smtClean="0"/>
                        <a:t>3~5</a:t>
                      </a:r>
                      <a:r>
                        <a:rPr lang="ko-KR" altLang="en-US" sz="800" dirty="0" err="1" smtClean="0"/>
                        <a:t>세아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600" dirty="0" smtClean="0"/>
                        <a:t>누리공통과정</a:t>
                      </a:r>
                      <a:r>
                        <a:rPr lang="en-US" altLang="ko-KR" sz="600" dirty="0" smtClean="0"/>
                        <a:t>)</a:t>
                      </a:r>
                      <a:r>
                        <a:rPr lang="en-US" altLang="ko-KR" sz="800" dirty="0" smtClean="0"/>
                        <a:t> </a:t>
                      </a:r>
                    </a:p>
                    <a:p>
                      <a:pPr algn="l" latinLnBrk="1"/>
                      <a:r>
                        <a:rPr lang="en-US" altLang="ko-KR" sz="800" dirty="0" smtClean="0"/>
                        <a:t>  :</a:t>
                      </a:r>
                      <a:r>
                        <a:rPr lang="ko-KR" altLang="en-US" sz="800" dirty="0" smtClean="0"/>
                        <a:t>월</a:t>
                      </a:r>
                      <a:r>
                        <a:rPr lang="en-US" altLang="ko-KR" sz="800" dirty="0" smtClean="0"/>
                        <a:t>22</a:t>
                      </a:r>
                      <a:r>
                        <a:rPr lang="ko-KR" altLang="en-US" sz="800" dirty="0" smtClean="0"/>
                        <a:t>만원 지급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err="1" smtClean="0"/>
                        <a:t>변경시</a:t>
                      </a:r>
                      <a:r>
                        <a:rPr lang="ko-KR" altLang="en-US" sz="800" dirty="0" smtClean="0"/>
                        <a:t> 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dirty="0" smtClean="0"/>
                        <a:t>변경 동의서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장성군주민복지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양육수당 담당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전화</a:t>
                      </a:r>
                      <a:r>
                        <a:rPr lang="en-US" altLang="ko-KR" sz="800" dirty="0" smtClean="0"/>
                        <a:t>:390-7415</a:t>
                      </a:r>
                    </a:p>
                    <a:p>
                      <a:pPr algn="ctr" latinLnBrk="1"/>
                      <a:endParaRPr lang="en-US" altLang="ko-KR" sz="800" dirty="0" smtClean="0"/>
                    </a:p>
                  </a:txBody>
                  <a:tcPr anchor="ctr"/>
                </a:tc>
              </a:tr>
              <a:tr h="72821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다자녀</a:t>
                      </a:r>
                      <a:endParaRPr lang="en-US" altLang="ko-KR" sz="900" dirty="0" smtClean="0"/>
                    </a:p>
                    <a:p>
                      <a:pPr algn="ctr" latinLnBrk="1"/>
                      <a:endParaRPr lang="en-US" altLang="ko-KR" sz="10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*</a:t>
                      </a:r>
                      <a:r>
                        <a:rPr lang="ko-KR" altLang="en-US" sz="800" dirty="0" smtClean="0"/>
                        <a:t>주민등록표상 세대주와의 관계가 </a:t>
                      </a:r>
                      <a:r>
                        <a:rPr lang="en-US" altLang="ko-KR" sz="800" dirty="0" smtClean="0"/>
                        <a:t>3</a:t>
                      </a:r>
                      <a:r>
                        <a:rPr lang="ko-KR" altLang="en-US" sz="800" dirty="0" smtClean="0"/>
                        <a:t>자녀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또는 손</a:t>
                      </a:r>
                      <a:r>
                        <a:rPr lang="en-US" altLang="ko-KR" sz="800" dirty="0" smtClean="0"/>
                        <a:t>) </a:t>
                      </a:r>
                      <a:r>
                        <a:rPr lang="ko-KR" altLang="en-US" sz="800" dirty="0" smtClean="0"/>
                        <a:t>이상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*</a:t>
                      </a:r>
                      <a:r>
                        <a:rPr lang="ko-KR" altLang="en-US" sz="800" dirty="0" smtClean="0"/>
                        <a:t>중복감면불가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smtClean="0"/>
                        <a:t>도시가스요금 경감</a:t>
                      </a:r>
                      <a:endParaRPr lang="en-US" altLang="ko-KR" sz="800" dirty="0" smtClean="0"/>
                    </a:p>
                    <a:p>
                      <a:pPr algn="l" latinLnBrk="1"/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*</a:t>
                      </a:r>
                      <a:r>
                        <a:rPr lang="ko-KR" altLang="en-US" sz="700" dirty="0" smtClean="0"/>
                        <a:t>동일세대 경우</a:t>
                      </a:r>
                      <a:r>
                        <a:rPr lang="en-US" altLang="ko-KR" sz="700" dirty="0" smtClean="0"/>
                        <a:t>,</a:t>
                      </a:r>
                      <a:r>
                        <a:rPr lang="ko-KR" altLang="en-US" sz="700" dirty="0" smtClean="0"/>
                        <a:t> 나이제한 없음 </a:t>
                      </a:r>
                      <a:endParaRPr lang="en-US" altLang="ko-KR" sz="700" dirty="0" smtClean="0"/>
                    </a:p>
                    <a:p>
                      <a:pPr algn="l" latinLnBrk="1"/>
                      <a:r>
                        <a:rPr lang="en-US" altLang="ko-KR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*</a:t>
                      </a:r>
                      <a:r>
                        <a:rPr lang="ko-KR" altLang="en-US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가족관계증명서 상 </a:t>
                      </a:r>
                      <a:r>
                        <a:rPr lang="en-US" altLang="ko-KR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18</a:t>
                      </a:r>
                      <a:r>
                        <a:rPr lang="ko-KR" altLang="en-US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세 미만 자</a:t>
                      </a:r>
                      <a:r>
                        <a:rPr lang="en-US" altLang="ko-KR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(</a:t>
                      </a:r>
                      <a:r>
                        <a:rPr lang="ko-KR" altLang="en-US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손</a:t>
                      </a:r>
                      <a:r>
                        <a:rPr lang="en-US" altLang="ko-KR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)</a:t>
                      </a:r>
                      <a:r>
                        <a:rPr lang="ko-KR" altLang="en-US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가 </a:t>
                      </a:r>
                      <a:r>
                        <a:rPr lang="en-US" altLang="ko-KR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3</a:t>
                      </a:r>
                      <a:r>
                        <a:rPr lang="ko-KR" altLang="en-US" sz="7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인 이상도 해당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고지서 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요금할인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err="1" smtClean="0"/>
                        <a:t>취사용가구</a:t>
                      </a:r>
                      <a:r>
                        <a:rPr lang="en-US" altLang="ko-KR" sz="800" dirty="0" smtClean="0"/>
                        <a:t>:420</a:t>
                      </a:r>
                      <a:r>
                        <a:rPr lang="ko-KR" altLang="en-US" sz="800" dirty="0" smtClean="0"/>
                        <a:t>원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월</a:t>
                      </a:r>
                      <a:endParaRPr lang="en-US" altLang="ko-KR" sz="800" dirty="0" smtClean="0"/>
                    </a:p>
                    <a:p>
                      <a:pPr algn="l" latinLnBrk="1"/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err="1" smtClean="0"/>
                        <a:t>난방용가구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ko-KR" altLang="en-US" sz="800" spc="-100" baseline="0" dirty="0" smtClean="0"/>
                        <a:t>동절기</a:t>
                      </a:r>
                      <a:r>
                        <a:rPr lang="en-US" altLang="ko-KR" sz="800" spc="-100" baseline="0" dirty="0" smtClean="0"/>
                        <a:t>(12~3</a:t>
                      </a:r>
                      <a:r>
                        <a:rPr lang="ko-KR" altLang="en-US" sz="800" spc="-100" baseline="0" dirty="0" smtClean="0"/>
                        <a:t>월</a:t>
                      </a:r>
                      <a:r>
                        <a:rPr lang="en-US" altLang="ko-KR" sz="800" spc="-100" baseline="0" dirty="0" smtClean="0"/>
                        <a:t>):6,000</a:t>
                      </a:r>
                      <a:r>
                        <a:rPr lang="ko-KR" altLang="en-US" sz="800" spc="-100" baseline="0" dirty="0" smtClean="0"/>
                        <a:t>원</a:t>
                      </a:r>
                      <a:r>
                        <a:rPr lang="en-US" altLang="ko-KR" sz="800" spc="-100" baseline="0" dirty="0" smtClean="0"/>
                        <a:t>/</a:t>
                      </a:r>
                      <a:r>
                        <a:rPr lang="ko-KR" altLang="en-US" sz="800" spc="-100" baseline="0" dirty="0" smtClean="0"/>
                        <a:t>월</a:t>
                      </a:r>
                      <a:endParaRPr lang="en-US" altLang="ko-KR" sz="800" spc="-100" baseline="0" dirty="0" smtClean="0"/>
                    </a:p>
                    <a:p>
                      <a:pPr algn="l" latinLnBrk="1"/>
                      <a:r>
                        <a:rPr lang="ko-KR" altLang="en-US" sz="800" dirty="0" smtClean="0"/>
                        <a:t>기타</a:t>
                      </a:r>
                      <a:r>
                        <a:rPr lang="en-US" altLang="ko-KR" sz="800" dirty="0" smtClean="0"/>
                        <a:t>(4~11</a:t>
                      </a:r>
                      <a:r>
                        <a:rPr lang="ko-KR" altLang="en-US" sz="800" dirty="0" smtClean="0"/>
                        <a:t>월</a:t>
                      </a:r>
                      <a:r>
                        <a:rPr lang="en-US" altLang="ko-KR" sz="800" dirty="0" smtClean="0"/>
                        <a:t>):1,650</a:t>
                      </a:r>
                      <a:r>
                        <a:rPr lang="ko-KR" altLang="en-US" sz="800" dirty="0" smtClean="0"/>
                        <a:t>원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월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 latinLnBrk="1"/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개인정보이용 또는 활용동의서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자격증명서류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주민등록등본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가족관계증명서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err="1" smtClean="0"/>
                        <a:t>필요시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/>
                        <a:t>장성도시가스 </a:t>
                      </a:r>
                      <a:endParaRPr lang="en-US" altLang="ko-KR" sz="800" dirty="0" smtClean="0"/>
                    </a:p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/>
                        <a:t>관할 고객센터</a:t>
                      </a:r>
                      <a:endParaRPr lang="ko-KR" altLang="en-US" sz="800" kern="0" spc="0" dirty="0" smtClean="0">
                        <a:solidFill>
                          <a:srgbClr val="0000FF"/>
                        </a:solidFill>
                        <a:effectLst/>
                      </a:endParaRPr>
                    </a:p>
                    <a:p>
                      <a:pPr algn="ctr" latinLnBrk="1"/>
                      <a:r>
                        <a:rPr lang="ko-KR" altLang="en-US" sz="800" dirty="0" smtClean="0"/>
                        <a:t>전화</a:t>
                      </a:r>
                      <a:r>
                        <a:rPr lang="en-US" altLang="ko-KR" sz="800" dirty="0" smtClean="0"/>
                        <a:t>:1544-1115</a:t>
                      </a:r>
                    </a:p>
                  </a:txBody>
                  <a:tcPr anchor="ctr"/>
                </a:tc>
              </a:tr>
              <a:tr h="2089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7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latinLnBrk="1"/>
                      <a:endParaRPr lang="en-US" altLang="ko-KR" sz="8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base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한전 장성지사</a:t>
                      </a:r>
                      <a:endParaRPr lang="en-US" altLang="ko-KR" sz="800" dirty="0" smtClean="0"/>
                    </a:p>
                    <a:p>
                      <a:pPr marL="0" marR="0" indent="0" algn="ctr" defTabSz="1043056" rtl="0" eaLnBrk="1" fontAlgn="base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 smtClean="0"/>
                        <a:t>고객지원팀</a:t>
                      </a:r>
                      <a:r>
                        <a:rPr lang="ko-KR" altLang="en-US" sz="800" dirty="0" smtClean="0"/>
                        <a:t> </a:t>
                      </a:r>
                      <a:endParaRPr lang="en-US" altLang="ko-KR" sz="800" dirty="0" smtClean="0"/>
                    </a:p>
                    <a:p>
                      <a:pPr marL="0" marR="0" indent="0" algn="ctr" defTabSz="1043056" rtl="0" eaLnBrk="1" fontAlgn="base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전화 </a:t>
                      </a:r>
                      <a:r>
                        <a:rPr lang="en-US" altLang="ko-KR" sz="800" dirty="0" smtClean="0"/>
                        <a:t>: 390-6252</a:t>
                      </a:r>
                    </a:p>
                  </a:txBody>
                  <a:tcPr anchor="ctr"/>
                </a:tc>
              </a:tr>
              <a:tr h="927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smtClean="0"/>
                        <a:t>전기료 경감</a:t>
                      </a:r>
                      <a:endParaRPr lang="en-US" altLang="ko-KR" sz="800" dirty="0" smtClean="0"/>
                    </a:p>
                    <a:p>
                      <a:pPr algn="l" latinLnBrk="1"/>
                      <a:endParaRPr lang="en-US" altLang="ko-KR" sz="800" dirty="0" smtClean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/>
                        <a:t>*</a:t>
                      </a:r>
                      <a:r>
                        <a:rPr lang="ko-KR" altLang="en-US" sz="700" dirty="0" smtClean="0"/>
                        <a:t>나이제한 없음</a:t>
                      </a:r>
                      <a:endParaRPr lang="ko-KR" altLang="en-US" sz="7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고지서 </a:t>
                      </a:r>
                      <a:endParaRPr lang="en-US" altLang="ko-KR" sz="800" dirty="0" smtClean="0"/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요금할인</a:t>
                      </a:r>
                      <a:endParaRPr lang="ko-KR" altLang="en-US" sz="8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전기료</a:t>
                      </a:r>
                      <a:r>
                        <a:rPr lang="en-US" altLang="ko-KR" sz="800" dirty="0" smtClean="0"/>
                        <a:t>:20%</a:t>
                      </a:r>
                      <a:r>
                        <a:rPr lang="ko-KR" altLang="en-US" sz="800" dirty="0" smtClean="0"/>
                        <a:t>할인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할인한도 </a:t>
                      </a:r>
                      <a:r>
                        <a:rPr lang="en-US" altLang="ko-KR" sz="800" dirty="0" smtClean="0"/>
                        <a:t>12,000</a:t>
                      </a:r>
                      <a:r>
                        <a:rPr lang="ko-KR" altLang="en-US" sz="800" dirty="0" smtClean="0"/>
                        <a:t>원</a:t>
                      </a:r>
                      <a:r>
                        <a:rPr lang="en-US" altLang="ko-KR" sz="800" dirty="0" smtClean="0"/>
                        <a:t>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99378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장성군</a:t>
                      </a:r>
                      <a:endParaRPr lang="en-US" altLang="ko-KR" sz="9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개   별</a:t>
                      </a:r>
                      <a:endParaRPr lang="en-US" altLang="ko-KR" sz="9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서비스</a:t>
                      </a:r>
                      <a:endParaRPr lang="ko-KR" altLang="en-US" sz="9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smtClean="0"/>
                        <a:t>출산양육지원금 신청</a:t>
                      </a:r>
                      <a:endParaRPr lang="en-US" altLang="ko-KR" sz="800" dirty="0" smtClean="0"/>
                    </a:p>
                    <a:p>
                      <a:pPr algn="l" latinLnBrk="1"/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*</a:t>
                      </a:r>
                      <a:r>
                        <a:rPr lang="ko-KR" altLang="en-US" sz="700" dirty="0" smtClean="0"/>
                        <a:t>신생아의 출생일 기준으로 </a:t>
                      </a:r>
                      <a:endParaRPr lang="en-US" altLang="ko-KR" sz="7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 </a:t>
                      </a:r>
                      <a:r>
                        <a:rPr lang="ko-KR" altLang="en-US" sz="700" dirty="0" smtClean="0"/>
                        <a:t> 장성군에 </a:t>
                      </a:r>
                      <a:r>
                        <a:rPr lang="ko-KR" altLang="en-US" sz="700" kern="800" baseline="0" dirty="0" smtClean="0"/>
                        <a:t>주민등록을 두고 </a:t>
                      </a:r>
                      <a:endParaRPr lang="en-US" altLang="ko-KR" sz="700" kern="800" baseline="0" dirty="0" smtClean="0"/>
                    </a:p>
                    <a:p>
                      <a:pPr algn="l" latinLnBrk="1"/>
                      <a:r>
                        <a:rPr lang="en-US" altLang="ko-KR" sz="700" kern="800" baseline="0" dirty="0" smtClean="0"/>
                        <a:t>  </a:t>
                      </a:r>
                      <a:r>
                        <a:rPr lang="ko-KR" altLang="en-US" sz="700" dirty="0" smtClean="0"/>
                        <a:t>실제 거주하는 부 또는 모</a:t>
                      </a:r>
                      <a:endParaRPr lang="en-US" altLang="ko-KR" sz="7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(</a:t>
                      </a:r>
                      <a:r>
                        <a:rPr lang="ko-KR" altLang="en-US" sz="700" dirty="0" smtClean="0"/>
                        <a:t>출생신고일로부터 </a:t>
                      </a:r>
                      <a:r>
                        <a:rPr lang="en-US" altLang="ko-KR" sz="700" dirty="0" smtClean="0"/>
                        <a:t>90</a:t>
                      </a:r>
                      <a:r>
                        <a:rPr lang="ko-KR" altLang="en-US" sz="700" dirty="0" smtClean="0"/>
                        <a:t>일 이내</a:t>
                      </a:r>
                      <a:r>
                        <a:rPr lang="en-US" altLang="ko-KR" sz="700" dirty="0" smtClean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신청일로부터 </a:t>
                      </a:r>
                      <a:r>
                        <a:rPr lang="en-US" altLang="ko-KR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15</a:t>
                      </a:r>
                      <a:r>
                        <a:rPr lang="ko-KR" altLang="en-US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일 이내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분기별지급</a:t>
                      </a:r>
                      <a:endParaRPr lang="en-US" altLang="ko-KR" sz="800" dirty="0" smtClean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첫째 출생 </a:t>
                      </a:r>
                      <a:r>
                        <a:rPr lang="en-US" altLang="ko-KR" sz="800" dirty="0" smtClean="0"/>
                        <a:t>: 120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둘째 출생 </a:t>
                      </a:r>
                      <a:r>
                        <a:rPr lang="en-US" altLang="ko-KR" sz="800" dirty="0" smtClean="0"/>
                        <a:t>: 250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셋째 출생 </a:t>
                      </a:r>
                      <a:r>
                        <a:rPr lang="en-US" altLang="ko-KR" sz="800" dirty="0" smtClean="0"/>
                        <a:t>: 420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넷째 출생 </a:t>
                      </a:r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 </a:t>
                      </a:r>
                      <a:r>
                        <a:rPr lang="en-US" altLang="ko-KR" sz="800" dirty="0" smtClean="0"/>
                        <a:t>1,000</a:t>
                      </a:r>
                      <a:r>
                        <a:rPr lang="ko-KR" altLang="en-US" sz="800" dirty="0" smtClean="0"/>
                        <a:t>만원</a:t>
                      </a:r>
                      <a:endParaRPr lang="en-US" altLang="ko-KR" sz="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신분증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통장사본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장성군보건소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양육지원금 담당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전화</a:t>
                      </a:r>
                      <a:r>
                        <a:rPr lang="en-US" altLang="ko-KR" sz="800" dirty="0" smtClean="0"/>
                        <a:t>:390-8397</a:t>
                      </a:r>
                      <a:endParaRPr lang="ko-KR" altLang="en-US" sz="800" dirty="0" smtClean="0"/>
                    </a:p>
                    <a:p>
                      <a:pPr algn="ctr" latinLnBrk="1"/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</a:tr>
              <a:tr h="5106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smtClean="0"/>
                        <a:t>출산축하 용품</a:t>
                      </a:r>
                      <a:r>
                        <a:rPr lang="ko-KR" altLang="en-US" sz="800" baseline="0" dirty="0" smtClean="0"/>
                        <a:t> 지원</a:t>
                      </a:r>
                      <a:endParaRPr lang="en-US" altLang="ko-KR" sz="800" baseline="0" dirty="0" smtClean="0"/>
                    </a:p>
                    <a:p>
                      <a:pPr algn="l" latinLnBrk="1"/>
                      <a:endParaRPr lang="en-US" altLang="ko-KR" sz="800" baseline="0" dirty="0" smtClean="0"/>
                    </a:p>
                    <a:p>
                      <a:pPr algn="l" latinLnBrk="1"/>
                      <a:r>
                        <a:rPr lang="en-US" altLang="ko-KR" sz="700" baseline="0" dirty="0" smtClean="0"/>
                        <a:t>*</a:t>
                      </a:r>
                      <a:r>
                        <a:rPr lang="ko-KR" altLang="en-US" sz="700" baseline="0" dirty="0" smtClean="0"/>
                        <a:t>출산일로부터 </a:t>
                      </a:r>
                      <a:r>
                        <a:rPr lang="en-US" altLang="ko-KR" sz="700" baseline="0" dirty="0" smtClean="0"/>
                        <a:t>90</a:t>
                      </a:r>
                      <a:r>
                        <a:rPr lang="ko-KR" altLang="en-US" sz="700" baseline="0" dirty="0" smtClean="0"/>
                        <a:t>일 이내</a:t>
                      </a:r>
                      <a:endParaRPr lang="en-US" altLang="ko-KR" sz="7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문자</a:t>
                      </a:r>
                      <a:r>
                        <a:rPr lang="en-US" altLang="ko-KR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유선</a:t>
                      </a:r>
                      <a:endParaRPr lang="en-US" altLang="ko-KR" sz="80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통보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5</a:t>
                      </a:r>
                      <a:r>
                        <a:rPr lang="ko-KR" altLang="en-US" sz="800" dirty="0" smtClean="0"/>
                        <a:t>만원 상당의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ko-KR" altLang="en-US" sz="800" dirty="0" smtClean="0"/>
                        <a:t>출산용품 지원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신분증</a:t>
                      </a:r>
                      <a:endParaRPr lang="en-US" altLang="ko-KR" sz="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장성군보건소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모자보건 담당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전화</a:t>
                      </a:r>
                      <a:r>
                        <a:rPr lang="en-US" altLang="ko-KR" sz="800" dirty="0" smtClean="0"/>
                        <a:t>:390-8363</a:t>
                      </a:r>
                      <a:endParaRPr lang="ko-KR" altLang="en-US" sz="800" dirty="0" smtClean="0"/>
                    </a:p>
                  </a:txBody>
                  <a:tcPr anchor="ctr"/>
                </a:tc>
              </a:tr>
              <a:tr h="60157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err="1" smtClean="0"/>
                        <a:t>유축기</a:t>
                      </a:r>
                      <a:r>
                        <a:rPr lang="ko-KR" altLang="en-US" sz="800" dirty="0" smtClean="0"/>
                        <a:t> 무료 대여</a:t>
                      </a:r>
                      <a:endParaRPr lang="en-US" altLang="ko-KR" sz="800" dirty="0" smtClean="0"/>
                    </a:p>
                    <a:p>
                      <a:pPr algn="l" latinLnBrk="1"/>
                      <a:endParaRPr lang="en-US" altLang="ko-KR" sz="700" dirty="0" smtClean="0"/>
                    </a:p>
                    <a:p>
                      <a:pPr algn="l" latinLnBrk="1"/>
                      <a:r>
                        <a:rPr lang="en-US" altLang="ko-KR" sz="700" dirty="0" smtClean="0"/>
                        <a:t>*</a:t>
                      </a:r>
                      <a:r>
                        <a:rPr lang="ko-KR" altLang="en-US" sz="700" dirty="0" smtClean="0"/>
                        <a:t>장성군 거주 임산부</a:t>
                      </a:r>
                      <a:endParaRPr lang="ko-KR" altLang="en-US" sz="7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문자</a:t>
                      </a:r>
                      <a:r>
                        <a:rPr lang="en-US" altLang="ko-KR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유선</a:t>
                      </a:r>
                      <a:r>
                        <a:rPr lang="ko-KR" altLang="en-US" sz="800" baseline="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</a:t>
                      </a:r>
                      <a:endParaRPr lang="en-US" altLang="ko-KR" sz="800" baseline="0" dirty="0" smtClean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aseline="0" dirty="0" smtClean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통보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err="1" smtClean="0"/>
                        <a:t>전동식</a:t>
                      </a:r>
                      <a:r>
                        <a:rPr lang="ko-KR" altLang="en-US" sz="800" dirty="0" smtClean="0"/>
                        <a:t> </a:t>
                      </a:r>
                      <a:r>
                        <a:rPr lang="ko-KR" altLang="en-US" sz="800" dirty="0" err="1" smtClean="0"/>
                        <a:t>유축기</a:t>
                      </a:r>
                      <a:r>
                        <a:rPr lang="ko-KR" altLang="en-US" sz="800" dirty="0" smtClean="0"/>
                        <a:t> 및 </a:t>
                      </a:r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회용 </a:t>
                      </a:r>
                      <a:r>
                        <a:rPr lang="ko-KR" altLang="en-US" sz="800" dirty="0" err="1" smtClean="0"/>
                        <a:t>유축기</a:t>
                      </a:r>
                      <a:r>
                        <a:rPr lang="ko-KR" altLang="en-US" sz="800" dirty="0" smtClean="0"/>
                        <a:t> 소모품 대여</a:t>
                      </a:r>
                      <a:endParaRPr lang="en-US" altLang="ko-KR" sz="800" dirty="0" smtClean="0"/>
                    </a:p>
                    <a:p>
                      <a:pPr algn="l"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대여기간 </a:t>
                      </a:r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개월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-</a:t>
                      </a:r>
                      <a:r>
                        <a:rPr lang="ko-KR" altLang="en-US" sz="800" dirty="0" smtClean="0"/>
                        <a:t>신분증</a:t>
                      </a:r>
                      <a:endParaRPr lang="ko-KR" altLang="en-US" sz="8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장성군보건소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모자보건 담당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전화</a:t>
                      </a:r>
                      <a:r>
                        <a:rPr lang="en-US" altLang="ko-KR" sz="800" dirty="0" smtClean="0"/>
                        <a:t>:390-8363</a:t>
                      </a:r>
                      <a:endParaRPr lang="ko-KR" altLang="en-US" sz="80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23173" y="1202174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｢           </a:t>
            </a:r>
            <a:r>
              <a:rPr lang="ko-KR" altLang="en-US" sz="2000" b="1" dirty="0" smtClean="0">
                <a:solidFill>
                  <a:srgbClr val="FF33CC"/>
                </a:solidFill>
              </a:rPr>
              <a:t>행복 </a:t>
            </a:r>
            <a:r>
              <a:rPr lang="ko-KR" altLang="en-US" sz="2000" b="1" dirty="0">
                <a:solidFill>
                  <a:srgbClr val="00B050"/>
                </a:solidFill>
              </a:rPr>
              <a:t>출산</a:t>
            </a:r>
            <a:r>
              <a:rPr lang="en-US" altLang="ko-KR" sz="2000" b="1" dirty="0" smtClean="0"/>
              <a:t> ｣</a:t>
            </a:r>
            <a:r>
              <a:rPr lang="ko-KR" altLang="en-US" sz="2000" b="1" dirty="0" smtClean="0"/>
              <a:t> 서비스 목록 안내</a:t>
            </a:r>
            <a:endParaRPr lang="ko-KR" altLang="en-US" sz="2000" b="1" dirty="0"/>
          </a:p>
        </p:txBody>
      </p:sp>
      <p:pic>
        <p:nvPicPr>
          <p:cNvPr id="20" name="Picture 3" descr="E:\1. 주무\붙임3. 정부3.0 로고\로고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219" t="22506" r="30094" b="57299"/>
          <a:stretch/>
        </p:blipFill>
        <p:spPr bwMode="auto">
          <a:xfrm>
            <a:off x="1060698" y="1163439"/>
            <a:ext cx="847725" cy="3787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557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859</Words>
  <Application>Microsoft Office PowerPoint</Application>
  <PresentationFormat>사용자 지정</PresentationFormat>
  <Paragraphs>261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｢           행복 출산｣ 원스톱 서비스  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Admin</cp:lastModifiedBy>
  <cp:revision>160</cp:revision>
  <cp:lastPrinted>2015-12-09T02:09:40Z</cp:lastPrinted>
  <dcterms:created xsi:type="dcterms:W3CDTF">2015-06-11T02:42:35Z</dcterms:created>
  <dcterms:modified xsi:type="dcterms:W3CDTF">2016-03-29T05:44:09Z</dcterms:modified>
</cp:coreProperties>
</file>